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60" r:id="rId3"/>
    <p:sldId id="322" r:id="rId4"/>
    <p:sldId id="323" r:id="rId5"/>
    <p:sldId id="331" r:id="rId6"/>
    <p:sldId id="332" r:id="rId7"/>
    <p:sldId id="326" r:id="rId8"/>
    <p:sldId id="330" r:id="rId9"/>
    <p:sldId id="327" r:id="rId10"/>
    <p:sldId id="328" r:id="rId11"/>
    <p:sldId id="329" r:id="rId12"/>
    <p:sldId id="333" r:id="rId13"/>
    <p:sldId id="335" r:id="rId14"/>
    <p:sldId id="336" r:id="rId15"/>
    <p:sldId id="307" r:id="rId16"/>
    <p:sldId id="274" r:id="rId17"/>
    <p:sldId id="308" r:id="rId18"/>
    <p:sldId id="276" r:id="rId19"/>
    <p:sldId id="310" r:id="rId20"/>
    <p:sldId id="311" r:id="rId21"/>
    <p:sldId id="312" r:id="rId22"/>
    <p:sldId id="313" r:id="rId23"/>
    <p:sldId id="337" r:id="rId24"/>
    <p:sldId id="338" r:id="rId25"/>
    <p:sldId id="339" r:id="rId26"/>
    <p:sldId id="340" r:id="rId27"/>
    <p:sldId id="342" r:id="rId28"/>
    <p:sldId id="343" r:id="rId29"/>
    <p:sldId id="344" r:id="rId30"/>
    <p:sldId id="320" r:id="rId31"/>
    <p:sldId id="324" r:id="rId32"/>
    <p:sldId id="288" r:id="rId33"/>
    <p:sldId id="287" r:id="rId34"/>
    <p:sldId id="264"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0"/>
        <a:cs typeface="Geneva" charset="0"/>
      </a:defRPr>
    </a:lvl1pPr>
    <a:lvl2pPr marL="457200" algn="l" defTabSz="457200" rtl="0" fontAlgn="base">
      <a:spcBef>
        <a:spcPct val="0"/>
      </a:spcBef>
      <a:spcAft>
        <a:spcPct val="0"/>
      </a:spcAft>
      <a:defRPr kern="1200">
        <a:solidFill>
          <a:schemeClr val="tx1"/>
        </a:solidFill>
        <a:latin typeface="Arial" charset="0"/>
        <a:ea typeface="Geneva" charset="0"/>
        <a:cs typeface="Geneva" charset="0"/>
      </a:defRPr>
    </a:lvl2pPr>
    <a:lvl3pPr marL="914400" algn="l" defTabSz="457200" rtl="0" fontAlgn="base">
      <a:spcBef>
        <a:spcPct val="0"/>
      </a:spcBef>
      <a:spcAft>
        <a:spcPct val="0"/>
      </a:spcAft>
      <a:defRPr kern="1200">
        <a:solidFill>
          <a:schemeClr val="tx1"/>
        </a:solidFill>
        <a:latin typeface="Arial" charset="0"/>
        <a:ea typeface="Geneva" charset="0"/>
        <a:cs typeface="Geneva" charset="0"/>
      </a:defRPr>
    </a:lvl3pPr>
    <a:lvl4pPr marL="1371600" algn="l" defTabSz="457200" rtl="0" fontAlgn="base">
      <a:spcBef>
        <a:spcPct val="0"/>
      </a:spcBef>
      <a:spcAft>
        <a:spcPct val="0"/>
      </a:spcAft>
      <a:defRPr kern="1200">
        <a:solidFill>
          <a:schemeClr val="tx1"/>
        </a:solidFill>
        <a:latin typeface="Arial" charset="0"/>
        <a:ea typeface="Geneva" charset="0"/>
        <a:cs typeface="Geneva" charset="0"/>
      </a:defRPr>
    </a:lvl4pPr>
    <a:lvl5pPr marL="1828800" algn="l" defTabSz="457200"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547"/>
    <a:srgbClr val="6EC1BC"/>
    <a:srgbClr val="F18307"/>
    <a:srgbClr val="459D2D"/>
    <a:srgbClr val="1B808E"/>
    <a:srgbClr val="C10036"/>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Geneva" charset="-128"/>
                <a:cs typeface="Geneva"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Geneva" charset="-128"/>
                <a:cs typeface="Geneva" charset="-128"/>
              </a:defRPr>
            </a:lvl1pPr>
          </a:lstStyle>
          <a:p>
            <a:pPr>
              <a:defRPr/>
            </a:pPr>
            <a:fld id="{5388C844-FFDD-8E46-8307-B524E744D016}" type="datetime1">
              <a:rPr lang="en-US"/>
              <a:pPr>
                <a:defRPr/>
              </a:pPr>
              <a:t>10/16/2017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Geneva" charset="-128"/>
                <a:cs typeface="Geneva"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Geneva" charset="-128"/>
                <a:cs typeface="Geneva" charset="-128"/>
              </a:defRPr>
            </a:lvl1pPr>
          </a:lstStyle>
          <a:p>
            <a:pPr>
              <a:defRPr/>
            </a:pPr>
            <a:fld id="{733D29D0-8797-7647-B384-1FF612B05431}" type="slidenum">
              <a:rPr lang="en-US"/>
              <a:pPr>
                <a:defRPr/>
              </a:pPr>
              <a:t>‹#›</a:t>
            </a:fld>
            <a:endParaRPr lang="en-US"/>
          </a:p>
        </p:txBody>
      </p:sp>
    </p:spTree>
    <p:extLst>
      <p:ext uri="{BB962C8B-B14F-4D97-AF65-F5344CB8AC3E}">
        <p14:creationId xmlns:p14="http://schemas.microsoft.com/office/powerpoint/2010/main" val="371847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B2F8BA9-F7AB-4F21-93E9-5188DA7AC6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04B8A97-76BE-48B2-8AC8-B0F0C66260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Geneva"/>
            </a:endParaRPr>
          </a:p>
        </p:txBody>
      </p:sp>
      <p:sp>
        <p:nvSpPr>
          <p:cNvPr id="30724" name="Slide Number Placeholder 3">
            <a:extLst>
              <a:ext uri="{FF2B5EF4-FFF2-40B4-BE49-F238E27FC236}">
                <a16:creationId xmlns:a16="http://schemas.microsoft.com/office/drawing/2014/main" id="{05736B25-B259-409E-BE4B-C7EB5B2F89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42D3065-8ED1-497A-BAC2-DCBE1063B6C8}" type="slidenum">
              <a:rPr lang="en-US" altLang="en-US">
                <a:ea typeface="Geneva"/>
                <a:cs typeface="Geneva"/>
              </a:rPr>
              <a:pPr eaLnBrk="1" hangingPunct="1"/>
              <a:t>13</a:t>
            </a:fld>
            <a:endParaRPr lang="en-US" altLang="en-US">
              <a:ea typeface="Geneva"/>
              <a:cs typeface="Geneva"/>
            </a:endParaRPr>
          </a:p>
        </p:txBody>
      </p:sp>
    </p:spTree>
    <p:extLst>
      <p:ext uri="{BB962C8B-B14F-4D97-AF65-F5344CB8AC3E}">
        <p14:creationId xmlns:p14="http://schemas.microsoft.com/office/powerpoint/2010/main" val="1769722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1"/>
        </a:solidFill>
        <a:effectLst/>
      </p:bgPr>
    </p:bg>
    <p:spTree>
      <p:nvGrpSpPr>
        <p:cNvPr id="1" name=""/>
        <p:cNvGrpSpPr/>
        <p:nvPr/>
      </p:nvGrpSpPr>
      <p:grpSpPr>
        <a:xfrm>
          <a:off x="0" y="0"/>
          <a:ext cx="0" cy="0"/>
          <a:chOff x="0" y="0"/>
          <a:chExt cx="0" cy="0"/>
        </a:xfrm>
      </p:grpSpPr>
      <p:pic>
        <p:nvPicPr>
          <p:cNvPr id="4" name="Picture 6" descr="UL_Enterprise_wht_rgb.gif"/>
          <p:cNvPicPr>
            <a:picLocks noChangeAspect="1"/>
          </p:cNvPicPr>
          <p:nvPr/>
        </p:nvPicPr>
        <p:blipFill>
          <a:blip r:embed="rId2"/>
          <a:srcRect r="16216"/>
          <a:stretch>
            <a:fillRect/>
          </a:stretch>
        </p:blipFill>
        <p:spPr bwMode="invGray">
          <a:xfrm>
            <a:off x="6308725" y="328613"/>
            <a:ext cx="2835275" cy="3384550"/>
          </a:xfrm>
          <a:prstGeom prst="rect">
            <a:avLst/>
          </a:prstGeom>
          <a:noFill/>
          <a:ln w="9525">
            <a:noFill/>
            <a:miter lim="800000"/>
            <a:headEnd/>
            <a:tailEnd/>
          </a:ln>
        </p:spPr>
      </p:pic>
      <p:sp>
        <p:nvSpPr>
          <p:cNvPr id="5" name="TextBox 4"/>
          <p:cNvSpPr txBox="1"/>
          <p:nvPr userDrawn="1"/>
        </p:nvSpPr>
        <p:spPr>
          <a:xfrm>
            <a:off x="457200" y="6423025"/>
            <a:ext cx="3237510" cy="246221"/>
          </a:xfrm>
          <a:prstGeom prst="rect">
            <a:avLst/>
          </a:prstGeom>
          <a:noFill/>
        </p:spPr>
        <p:txBody>
          <a:bodyPr wrap="none">
            <a:prstTxWarp prst="textNoShape">
              <a:avLst/>
            </a:prstTxWarp>
            <a:spAutoFit/>
          </a:bodyPr>
          <a:lstStyle/>
          <a:p>
            <a:pPr>
              <a:defRPr/>
            </a:pPr>
            <a:r>
              <a:rPr lang="en-US" sz="1000" baseline="0" dirty="0">
                <a:solidFill>
                  <a:schemeClr val="bg1"/>
                </a:solidFill>
              </a:rPr>
              <a:t>UL and the UL logo are trademarks of UL LLC © 2012</a:t>
            </a:r>
          </a:p>
        </p:txBody>
      </p:sp>
      <p:sp>
        <p:nvSpPr>
          <p:cNvPr id="2" name="Title 1"/>
          <p:cNvSpPr>
            <a:spLocks noGrp="1"/>
          </p:cNvSpPr>
          <p:nvPr>
            <p:ph type="ctrTitle"/>
          </p:nvPr>
        </p:nvSpPr>
        <p:spPr>
          <a:xfrm>
            <a:off x="457199" y="2534248"/>
            <a:ext cx="5548579" cy="1399032"/>
          </a:xfrm>
        </p:spPr>
        <p:txBody>
          <a:bodyPr/>
          <a:lstStyle>
            <a:lvl1pPr algn="l">
              <a:defRPr sz="3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199" y="3961120"/>
            <a:ext cx="5548579" cy="1773936"/>
          </a:xfrm>
        </p:spPr>
        <p:txBody>
          <a:bodyPr>
            <a:normAutofit/>
          </a:bodyPr>
          <a:lstStyle>
            <a:lvl1pPr marL="0" indent="0" algn="l">
              <a:buNone/>
              <a:defRPr sz="16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3" name="Picture 4" descr="ul_logo.pdf"/>
          <p:cNvPicPr>
            <a:picLocks noChangeAspect="1"/>
          </p:cNvPicPr>
          <p:nvPr/>
        </p:nvPicPr>
        <p:blipFill>
          <a:blip r:embed="rId2"/>
          <a:srcRect/>
          <a:stretch>
            <a:fillRect/>
          </a:stretch>
        </p:blipFill>
        <p:spPr bwMode="auto">
          <a:xfrm>
            <a:off x="7881938" y="482600"/>
            <a:ext cx="804862" cy="806450"/>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r="16216"/>
          <a:stretch>
            <a:fillRect/>
          </a:stretch>
        </p:blipFill>
        <p:spPr bwMode="auto">
          <a:xfrm>
            <a:off x="6308725" y="328613"/>
            <a:ext cx="2835275" cy="3384550"/>
          </a:xfrm>
          <a:prstGeom prst="rect">
            <a:avLst/>
          </a:prstGeom>
          <a:noFill/>
          <a:ln w="9525">
            <a:noFill/>
            <a:miter lim="800000"/>
            <a:headEnd/>
            <a:tailEnd/>
          </a:ln>
        </p:spPr>
      </p:pic>
      <p:sp>
        <p:nvSpPr>
          <p:cNvPr id="5" name="TextBox 4"/>
          <p:cNvSpPr txBox="1"/>
          <p:nvPr userDrawn="1"/>
        </p:nvSpPr>
        <p:spPr>
          <a:xfrm>
            <a:off x="457200" y="6423025"/>
            <a:ext cx="3237510" cy="246221"/>
          </a:xfrm>
          <a:prstGeom prst="rect">
            <a:avLst/>
          </a:prstGeom>
          <a:noFill/>
        </p:spPr>
        <p:txBody>
          <a:bodyPr wrap="none">
            <a:prstTxWarp prst="textNoShape">
              <a:avLst/>
            </a:prstTxWarp>
            <a:spAutoFit/>
          </a:bodyPr>
          <a:lstStyle/>
          <a:p>
            <a:pPr>
              <a:defRPr/>
            </a:pPr>
            <a:r>
              <a:rPr lang="en-US" sz="1000" baseline="0" dirty="0"/>
              <a:t>UL and the UL logo are trademarks of UL LLC © 2012</a:t>
            </a:r>
          </a:p>
        </p:txBody>
      </p:sp>
      <p:sp>
        <p:nvSpPr>
          <p:cNvPr id="2" name="Title 1"/>
          <p:cNvSpPr>
            <a:spLocks noGrp="1"/>
          </p:cNvSpPr>
          <p:nvPr>
            <p:ph type="ctrTitle"/>
          </p:nvPr>
        </p:nvSpPr>
        <p:spPr>
          <a:xfrm>
            <a:off x="457199" y="2532888"/>
            <a:ext cx="5570525" cy="1399032"/>
          </a:xfrm>
        </p:spPr>
        <p:txBody>
          <a:bodyPr/>
          <a:lstStyle>
            <a:lvl1pPr algn="l">
              <a:defRPr sz="3000" b="1">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57199" y="3959352"/>
            <a:ext cx="5570525"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CF9B393-1D32-C94A-A8DE-302BBD9B7D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3AE26D-2D88-344F-945E-F2B96DB866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a:srcRect r="79"/>
          <a:stretch>
            <a:fillRect/>
          </a:stretch>
        </p:blipFill>
        <p:spPr bwMode="auto">
          <a:xfrm>
            <a:off x="7132638" y="274638"/>
            <a:ext cx="1646237" cy="1647825"/>
          </a:xfrm>
          <a:prstGeom prst="rect">
            <a:avLst/>
          </a:prstGeom>
          <a:noFill/>
          <a:ln w="9525">
            <a:noFill/>
            <a:miter lim="800000"/>
            <a:headEnd/>
            <a:tailEnd/>
          </a:ln>
        </p:spPr>
      </p:pic>
      <p:pic>
        <p:nvPicPr>
          <p:cNvPr id="5" name="Picture 7"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561246"/>
            <a:ext cx="5943600" cy="1143000"/>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57200" y="2743200"/>
            <a:ext cx="8229600" cy="3416299"/>
          </a:xfrm>
        </p:spPr>
        <p:txBody>
          <a:bodyPr>
            <a:normAutofit/>
          </a:bodyPr>
          <a:lstStyle>
            <a:lvl1pPr>
              <a:defRPr sz="1600" b="1">
                <a:solidFill>
                  <a:schemeClr val="accent1"/>
                </a:solidFill>
                <a:latin typeface="Arial" pitchFamily="34" charset="0"/>
                <a:cs typeface="Arial" pitchFamily="34" charset="0"/>
              </a:defRPr>
            </a:lvl1pPr>
            <a:lvl2pPr marL="0" indent="0">
              <a:buFontTx/>
              <a:buNone/>
              <a:defRPr sz="1600" b="0">
                <a:solidFill>
                  <a:schemeClr val="accent1"/>
                </a:solidFill>
                <a:latin typeface="Arial" pitchFamily="34" charset="0"/>
                <a:cs typeface="Arial" pitchFamily="34" charset="0"/>
              </a:defRPr>
            </a:lvl2pPr>
            <a:lvl3pPr marL="0" indent="0">
              <a:buFontTx/>
              <a:buNone/>
              <a:defRPr sz="1600" b="0">
                <a:solidFill>
                  <a:schemeClr val="accent1"/>
                </a:solidFill>
                <a:latin typeface="Arial" pitchFamily="34" charset="0"/>
                <a:cs typeface="Arial" pitchFamily="34" charset="0"/>
              </a:defRPr>
            </a:lvl3pPr>
            <a:lvl4pPr marL="0" indent="0">
              <a:buFontTx/>
              <a:buNone/>
              <a:defRPr sz="1600" b="0">
                <a:solidFill>
                  <a:schemeClr val="accent1"/>
                </a:solidFill>
                <a:latin typeface="Arial" pitchFamily="34" charset="0"/>
                <a:cs typeface="Arial" pitchFamily="34" charset="0"/>
              </a:defRPr>
            </a:lvl4pPr>
            <a:lvl5pPr marL="0" indent="0">
              <a:buFontTx/>
              <a:buNone/>
              <a:defRPr sz="1600" b="0">
                <a:solidFill>
                  <a:schemeClr val="accent1"/>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74A5C745-0183-F448-8441-08D771CBE5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C30034"/>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Arial" charset="0"/>
              <a:cs typeface="Arial" charset="0"/>
            </a:endParaRPr>
          </a:p>
        </p:txBody>
      </p:sp>
      <p:pic>
        <p:nvPicPr>
          <p:cNvPr id="4" name="Picture 6" descr="ul_pattern.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nSpc>
                <a:spcPct val="100000"/>
              </a:lnSpc>
              <a:spcBef>
                <a:spcPts val="1200"/>
              </a:spcBef>
              <a:defRPr sz="1800"/>
            </a:lvl1pPr>
            <a:lvl2pPr>
              <a:lnSpc>
                <a:spcPct val="100000"/>
              </a:lnSpc>
              <a:spcBef>
                <a:spcPts val="1200"/>
              </a:spcBef>
              <a:buFont typeface="Arial" pitchFamily="34" charset="0"/>
              <a:buChar char="•"/>
              <a:defRPr sz="1600"/>
            </a:lvl2pPr>
            <a:lvl3pPr>
              <a:lnSpc>
                <a:spcPct val="100000"/>
              </a:lnSpc>
              <a:spcBef>
                <a:spcPts val="1200"/>
              </a:spcBef>
              <a:buFont typeface="Arial" pitchFamily="34" charset="0"/>
              <a:buChar char="−"/>
              <a:defRPr sz="1400"/>
            </a:lvl3pPr>
            <a:lvl4pPr>
              <a:lnSpc>
                <a:spcPct val="100000"/>
              </a:lnSpc>
              <a:spcBef>
                <a:spcPts val="1200"/>
              </a:spcBef>
              <a:buFont typeface="Arial" pitchFamily="34" charset="0"/>
              <a:buChar char="−"/>
              <a:defRPr sz="1400"/>
            </a:lvl4pPr>
            <a:lvl5pPr>
              <a:lnSpc>
                <a:spcPct val="100000"/>
              </a:lnSpc>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spcBef>
                <a:spcPts val="1200"/>
              </a:spcBef>
              <a:defRPr sz="1800"/>
            </a:lvl1pPr>
            <a:lvl2pPr>
              <a:spcBef>
                <a:spcPts val="1200"/>
              </a:spcBef>
              <a:buFont typeface="Arial" pitchFamily="34" charset="0"/>
              <a:buChar char="•"/>
              <a:defRPr sz="1600"/>
            </a:lvl2pPr>
            <a:lvl3pPr>
              <a:spcBef>
                <a:spcPts val="1200"/>
              </a:spcBef>
              <a:buFont typeface="Arial" pitchFamily="34" charset="0"/>
              <a:buChar char="‒"/>
              <a:defRPr sz="1400"/>
            </a:lvl3pPr>
            <a:lvl4pPr>
              <a:spcBef>
                <a:spcPts val="1200"/>
              </a:spcBef>
              <a:buFont typeface="Arial" pitchFamily="34" charset="0"/>
              <a:buChar char="‒"/>
              <a:defRPr sz="1400"/>
            </a:lvl4pPr>
            <a:lvl5pPr>
              <a:spcBef>
                <a:spcPts val="1200"/>
              </a:spcBef>
              <a:buFont typeface="Arial" pitchFamily="34" charset="0"/>
              <a:buChar cha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E406EE98-D513-E24E-B547-6122FB860E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DEF2EA39-9159-434A-ACB4-B5AFF46E5A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a:srcRect/>
          <a:stretch>
            <a:fillRect/>
          </a:stretch>
        </p:blipFill>
        <p:spPr bwMode="auto">
          <a:xfrm>
            <a:off x="457200" y="6259513"/>
            <a:ext cx="393700" cy="3937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01F99FC8-1AD9-A248-9538-C702B6A6DC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45450" y="6276975"/>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ea typeface="Geneva" charset="-128"/>
                <a:cs typeface="Geneva" charset="-128"/>
              </a:defRPr>
            </a:lvl1pPr>
          </a:lstStyle>
          <a:p>
            <a:pPr>
              <a:defRPr/>
            </a:pPr>
            <a:fld id="{65805DA5-B412-2E47-AB31-67239A2C93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Lst>
  <p:hf hdr="0"/>
  <p:txStyles>
    <p:titleStyle>
      <a:lvl1pPr algn="l" defTabSz="457200" rtl="0" eaLnBrk="1" fontAlgn="base" hangingPunct="1">
        <a:spcBef>
          <a:spcPct val="0"/>
        </a:spcBef>
        <a:spcAft>
          <a:spcPct val="0"/>
        </a:spcAft>
        <a:defRPr sz="2800" b="1" kern="1200">
          <a:solidFill>
            <a:schemeClr val="accent1"/>
          </a:solidFill>
          <a:latin typeface="Arial"/>
          <a:ea typeface="Geneva" charset="-128"/>
          <a:cs typeface="Geneva" charset="0"/>
        </a:defRPr>
      </a:lvl1pPr>
      <a:lvl2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2pPr>
      <a:lvl3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3pPr>
      <a:lvl4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4pPr>
      <a:lvl5pPr algn="l" defTabSz="457200" rtl="0" eaLnBrk="1" fontAlgn="base" hangingPunct="1">
        <a:spcBef>
          <a:spcPct val="0"/>
        </a:spcBef>
        <a:spcAft>
          <a:spcPct val="0"/>
        </a:spcAft>
        <a:defRPr sz="2800" b="1">
          <a:solidFill>
            <a:schemeClr val="accent1"/>
          </a:solidFill>
          <a:latin typeface="Arial" charset="0"/>
          <a:ea typeface="Geneva" charset="-128"/>
          <a:cs typeface="Geneva" charset="0"/>
        </a:defRPr>
      </a:lvl5pPr>
      <a:lvl6pPr marL="457200" algn="l" defTabSz="457200" rtl="0" eaLnBrk="1" fontAlgn="base" hangingPunct="1">
        <a:spcBef>
          <a:spcPct val="0"/>
        </a:spcBef>
        <a:spcAft>
          <a:spcPct val="0"/>
        </a:spcAft>
        <a:defRPr sz="2800" b="1">
          <a:solidFill>
            <a:schemeClr val="accent1"/>
          </a:solidFill>
          <a:latin typeface="Helvetica" charset="0"/>
        </a:defRPr>
      </a:lvl6pPr>
      <a:lvl7pPr marL="914400" algn="l" defTabSz="457200" rtl="0" eaLnBrk="1" fontAlgn="base" hangingPunct="1">
        <a:spcBef>
          <a:spcPct val="0"/>
        </a:spcBef>
        <a:spcAft>
          <a:spcPct val="0"/>
        </a:spcAft>
        <a:defRPr sz="2800" b="1">
          <a:solidFill>
            <a:schemeClr val="accent1"/>
          </a:solidFill>
          <a:latin typeface="Helvetica" charset="0"/>
        </a:defRPr>
      </a:lvl7pPr>
      <a:lvl8pPr marL="1371600" algn="l" defTabSz="457200" rtl="0" eaLnBrk="1" fontAlgn="base" hangingPunct="1">
        <a:spcBef>
          <a:spcPct val="0"/>
        </a:spcBef>
        <a:spcAft>
          <a:spcPct val="0"/>
        </a:spcAft>
        <a:defRPr sz="2800" b="1">
          <a:solidFill>
            <a:schemeClr val="accent1"/>
          </a:solidFill>
          <a:latin typeface="Helvetica" charset="0"/>
        </a:defRPr>
      </a:lvl8pPr>
      <a:lvl9pPr marL="1828800" algn="l" defTabSz="457200" rtl="0" eaLnBrk="1" fontAlgn="base" hangingPunct="1">
        <a:spcBef>
          <a:spcPct val="0"/>
        </a:spcBef>
        <a:spcAft>
          <a:spcPct val="0"/>
        </a:spcAft>
        <a:defRPr sz="2800" b="1">
          <a:solidFill>
            <a:schemeClr val="accent1"/>
          </a:solidFill>
          <a:latin typeface="Helvetica" charset="0"/>
        </a:defRPr>
      </a:lvl9pPr>
    </p:titleStyle>
    <p:bodyStyle>
      <a:lvl1pPr marL="342900" indent="-342900" algn="l" defTabSz="457200" rtl="0" eaLnBrk="1" fontAlgn="base" hangingPunct="1">
        <a:spcBef>
          <a:spcPct val="20000"/>
        </a:spcBef>
        <a:spcAft>
          <a:spcPct val="0"/>
        </a:spcAft>
        <a:defRPr sz="2000" kern="1200">
          <a:solidFill>
            <a:schemeClr val="tx1"/>
          </a:solidFill>
          <a:latin typeface="Arial"/>
          <a:ea typeface="Geneva" charset="-128"/>
          <a:cs typeface="Geneva" charset="0"/>
        </a:defRPr>
      </a:lvl1pPr>
      <a:lvl2pPr marL="344488" indent="-171450" algn="l" defTabSz="457200" rtl="0" eaLnBrk="1" fontAlgn="base" hangingPunct="1">
        <a:spcBef>
          <a:spcPts val="1200"/>
        </a:spcBef>
        <a:spcAft>
          <a:spcPct val="0"/>
        </a:spcAft>
        <a:buFont typeface="Arial" charset="0"/>
        <a:buChar char="•"/>
        <a:defRPr kern="1200">
          <a:solidFill>
            <a:schemeClr val="tx1"/>
          </a:solidFill>
          <a:latin typeface="Arial"/>
          <a:ea typeface="Arial Unicode MS" pitchFamily="34" charset="-128"/>
          <a:cs typeface="Arial Unicode MS" pitchFamily="34" charset="-128"/>
        </a:defRPr>
      </a:lvl2pPr>
      <a:lvl3pPr marL="569913" indent="-22542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3pPr>
      <a:lvl4pPr marL="801688" indent="-231775"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4pPr>
      <a:lvl5pPr marL="974725" indent="-173038" algn="l" defTabSz="457200" rtl="0" eaLnBrk="1" fontAlgn="base" hangingPunct="1">
        <a:spcBef>
          <a:spcPts val="600"/>
        </a:spcBef>
        <a:spcAft>
          <a:spcPct val="0"/>
        </a:spcAft>
        <a:buFont typeface="Arial" charset="0"/>
        <a:buChar char="-"/>
        <a:defRPr sz="1600" kern="1200">
          <a:solidFill>
            <a:schemeClr val="tx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ul.com/alarmhubinfo"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2533650"/>
            <a:ext cx="5365750" cy="1398588"/>
          </a:xfrm>
        </p:spPr>
        <p:txBody>
          <a:bodyPr/>
          <a:lstStyle/>
          <a:p>
            <a:pPr eaLnBrk="1" hangingPunct="1"/>
            <a:r>
              <a:rPr lang="en-US" dirty="0">
                <a:latin typeface="Arial" charset="0"/>
                <a:ea typeface="Geneva" charset="0"/>
              </a:rPr>
              <a:t>Standards Changes that will</a:t>
            </a:r>
            <a:br>
              <a:rPr lang="en-US" dirty="0">
                <a:latin typeface="Arial" charset="0"/>
                <a:ea typeface="Geneva" charset="0"/>
              </a:rPr>
            </a:br>
            <a:r>
              <a:rPr lang="en-US" dirty="0">
                <a:latin typeface="Arial" charset="0"/>
                <a:ea typeface="Geneva" charset="0"/>
              </a:rPr>
              <a:t>Affect Signal Receiving </a:t>
            </a:r>
            <a:r>
              <a:rPr lang="en-US" dirty="0" err="1">
                <a:latin typeface="Arial" charset="0"/>
                <a:ea typeface="Geneva" charset="0"/>
              </a:rPr>
              <a:t>Centres</a:t>
            </a:r>
            <a:r>
              <a:rPr lang="en-US" dirty="0">
                <a:latin typeface="Arial" charset="0"/>
                <a:ea typeface="Geneva" charset="0"/>
              </a:rPr>
              <a:t> in Canada</a:t>
            </a:r>
          </a:p>
        </p:txBody>
      </p:sp>
      <p:sp>
        <p:nvSpPr>
          <p:cNvPr id="14339" name="Subtitle 2"/>
          <p:cNvSpPr>
            <a:spLocks noGrp="1"/>
          </p:cNvSpPr>
          <p:nvPr>
            <p:ph type="subTitle" idx="1"/>
          </p:nvPr>
        </p:nvSpPr>
        <p:spPr>
          <a:xfrm>
            <a:off x="457200" y="3959225"/>
            <a:ext cx="4876800" cy="1774825"/>
          </a:xfrm>
        </p:spPr>
        <p:txBody>
          <a:bodyPr/>
          <a:lstStyle/>
          <a:p>
            <a:pPr eaLnBrk="1" hangingPunct="1"/>
            <a:r>
              <a:rPr lang="en-US" dirty="0">
                <a:latin typeface="Arial" charset="0"/>
                <a:ea typeface="Arial" charset="0"/>
                <a:cs typeface="Arial" charset="0"/>
              </a:rPr>
              <a:t>Alan Cavers</a:t>
            </a:r>
          </a:p>
          <a:p>
            <a:pPr eaLnBrk="1" hangingPunct="1"/>
            <a:r>
              <a:rPr lang="en-US" dirty="0">
                <a:latin typeface="Arial" charset="0"/>
                <a:ea typeface="Arial" charset="0"/>
                <a:cs typeface="Arial" charset="0"/>
              </a:rPr>
              <a:t>Engineering Manager</a:t>
            </a:r>
          </a:p>
          <a:p>
            <a:pPr eaLnBrk="1" hangingPunct="1"/>
            <a:r>
              <a:rPr lang="en-US" dirty="0">
                <a:latin typeface="Arial" charset="0"/>
                <a:ea typeface="Arial" charset="0"/>
                <a:cs typeface="Arial" charset="0"/>
              </a:rPr>
              <a:t>Underwriters Laboratories of Canada</a:t>
            </a:r>
          </a:p>
          <a:p>
            <a:pPr eaLnBrk="1" hangingPunct="1"/>
            <a:endParaRPr lang="en-US" dirty="0">
              <a:latin typeface="Arial" charset="0"/>
              <a:ea typeface="Arial" charset="0"/>
              <a:cs typeface="Arial" charset="0"/>
            </a:endParaRPr>
          </a:p>
          <a:p>
            <a:pPr eaLnBrk="1" hangingPunct="1"/>
            <a:r>
              <a:rPr lang="en-US" dirty="0">
                <a:latin typeface="Arial" charset="0"/>
                <a:ea typeface="Arial" charset="0"/>
                <a:cs typeface="Arial" charset="0"/>
              </a:rPr>
              <a:t>October 17,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Central Station Services- Canada</a:t>
            </a:r>
          </a:p>
        </p:txBody>
      </p:sp>
      <p:sp>
        <p:nvSpPr>
          <p:cNvPr id="3" name="Content Placeholder 2"/>
          <p:cNvSpPr>
            <a:spLocks noGrp="1"/>
          </p:cNvSpPr>
          <p:nvPr>
            <p:ph idx="1"/>
          </p:nvPr>
        </p:nvSpPr>
        <p:spPr/>
        <p:txBody>
          <a:bodyPr/>
          <a:lstStyle/>
          <a:p>
            <a:pPr marL="173038" lvl="1" indent="0">
              <a:buNone/>
            </a:pPr>
            <a:r>
              <a:rPr lang="en-US" sz="2000" b="1" dirty="0"/>
              <a:t>Canada will use CAN/ULC-S301 as the base document with additional requirements for Redundancy</a:t>
            </a:r>
            <a:r>
              <a:rPr lang="en-US" b="1" dirty="0"/>
              <a:t>. </a:t>
            </a:r>
          </a:p>
          <a:p>
            <a:pPr marL="173038" lvl="1" indent="0">
              <a:buNone/>
            </a:pPr>
            <a:r>
              <a:rPr lang="en-US" dirty="0"/>
              <a:t>Note: In Canada these facilities are known as Signal Receiving </a:t>
            </a:r>
            <a:r>
              <a:rPr lang="en-US" dirty="0" err="1"/>
              <a:t>Centres</a:t>
            </a:r>
            <a:r>
              <a:rPr lang="en-US" dirty="0"/>
              <a:t>.</a:t>
            </a:r>
          </a:p>
          <a:p>
            <a:pPr lvl="1">
              <a:buFont typeface="Arial" panose="020B0604020202020204" pitchFamily="34" charset="0"/>
              <a:buChar char="•"/>
            </a:pPr>
            <a:endParaRPr lang="en-US" dirty="0"/>
          </a:p>
          <a:p>
            <a:pPr lvl="1">
              <a:buFont typeface="Arial" panose="020B0604020202020204" pitchFamily="34" charset="0"/>
              <a:buChar char="•"/>
            </a:pPr>
            <a:r>
              <a:rPr lang="en-US" dirty="0"/>
              <a:t>Provides guidance and clarification of responsibilities for Hosting partner and the public facing Signal Receiving operating company</a:t>
            </a:r>
          </a:p>
          <a:p>
            <a:pPr lvl="1">
              <a:buFont typeface="Arial" panose="020B0604020202020204" pitchFamily="34" charset="0"/>
              <a:buChar char="•"/>
            </a:pPr>
            <a:r>
              <a:rPr lang="en-US" dirty="0"/>
              <a:t>Hosting provider held to same basic requirements as a Signal receiving Centre.</a:t>
            </a:r>
          </a:p>
          <a:p>
            <a:pPr lvl="1">
              <a:buFont typeface="Arial" panose="020B0604020202020204" pitchFamily="34" charset="0"/>
              <a:buChar char="•"/>
            </a:pPr>
            <a:r>
              <a:rPr lang="en-US" dirty="0"/>
              <a:t>If independent data centers used for hardware &amp; infrastructure, ULC audits the data centers on same frequency as any Signal receiving Centre.</a:t>
            </a:r>
          </a:p>
          <a:p>
            <a:pPr lvl="1">
              <a:buFont typeface="Arial" panose="020B0604020202020204" pitchFamily="34" charset="0"/>
              <a:buChar char="•"/>
            </a:pPr>
            <a:r>
              <a:rPr lang="en-US" dirty="0"/>
              <a:t>Certification of a Hosted provider allows ULC to work directly with the Host and eliminate relevant issues from audits of the public facing Signal Receiving operating company.</a:t>
            </a:r>
          </a:p>
          <a:p>
            <a:endParaRPr lang="en-US" dirty="0"/>
          </a:p>
        </p:txBody>
      </p:sp>
      <p:sp>
        <p:nvSpPr>
          <p:cNvPr id="4" name="Slide Number Placeholder 3"/>
          <p:cNvSpPr>
            <a:spLocks noGrp="1"/>
          </p:cNvSpPr>
          <p:nvPr>
            <p:ph type="sldNum" sz="quarter" idx="10"/>
          </p:nvPr>
        </p:nvSpPr>
        <p:spPr/>
        <p:txBody>
          <a:bodyPr/>
          <a:lstStyle/>
          <a:p>
            <a:fld id="{84A51795-F5FA-4C95-A699-B00E6DAA97DA}"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152391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Central Station Services </a:t>
            </a:r>
          </a:p>
        </p:txBody>
      </p:sp>
      <p:sp>
        <p:nvSpPr>
          <p:cNvPr id="3" name="Content Placeholder 2"/>
          <p:cNvSpPr>
            <a:spLocks noGrp="1"/>
          </p:cNvSpPr>
          <p:nvPr>
            <p:ph idx="1"/>
          </p:nvPr>
        </p:nvSpPr>
        <p:spPr>
          <a:xfrm>
            <a:off x="457200" y="1143000"/>
            <a:ext cx="8229600" cy="4983163"/>
          </a:xfrm>
        </p:spPr>
        <p:txBody>
          <a:bodyPr/>
          <a:lstStyle/>
          <a:p>
            <a:pPr marL="0" indent="0"/>
            <a:r>
              <a:rPr lang="en-US" b="1" dirty="0"/>
              <a:t>  CAN/ULC-S301 - Proposed</a:t>
            </a:r>
          </a:p>
          <a:p>
            <a:pPr lvl="1">
              <a:buFont typeface="Arial" panose="020B0604020202020204" pitchFamily="34" charset="0"/>
              <a:buChar char="•"/>
            </a:pPr>
            <a:r>
              <a:rPr lang="en-US" dirty="0"/>
              <a:t>Proposition</a:t>
            </a:r>
          </a:p>
          <a:p>
            <a:pPr lvl="2">
              <a:buFont typeface="Arial" panose="020B0604020202020204" pitchFamily="34" charset="0"/>
              <a:buChar char="•"/>
            </a:pPr>
            <a:r>
              <a:rPr lang="en-US" dirty="0"/>
              <a:t>Automation System Servers &amp; database maintained in redundant data centers</a:t>
            </a:r>
          </a:p>
          <a:p>
            <a:pPr lvl="2">
              <a:buFont typeface="Arial" panose="020B0604020202020204" pitchFamily="34" charset="0"/>
              <a:buChar char="•"/>
            </a:pPr>
            <a:r>
              <a:rPr lang="en-US" dirty="0"/>
              <a:t>Signal Receiving Centre operators log into service via VPN</a:t>
            </a:r>
          </a:p>
          <a:p>
            <a:pPr lvl="2">
              <a:buFont typeface="Arial" panose="020B0604020202020204" pitchFamily="34" charset="0"/>
              <a:buChar char="•"/>
            </a:pPr>
            <a:r>
              <a:rPr lang="en-US" dirty="0"/>
              <a:t>Customers can only access there own information</a:t>
            </a:r>
          </a:p>
          <a:p>
            <a:pPr lvl="2">
              <a:buFont typeface="Arial" panose="020B0604020202020204" pitchFamily="34" charset="0"/>
              <a:buChar char="•"/>
            </a:pPr>
            <a:r>
              <a:rPr lang="en-US" dirty="0"/>
              <a:t>Automation Software shall be capable of separating end users.</a:t>
            </a:r>
          </a:p>
          <a:p>
            <a:pPr lvl="2">
              <a:buFont typeface="Arial" panose="020B0604020202020204" pitchFamily="34" charset="0"/>
              <a:buChar char="•"/>
            </a:pPr>
            <a:r>
              <a:rPr lang="en-US" dirty="0"/>
              <a:t>Customers/alarm service subscribers experience no difference in service</a:t>
            </a:r>
          </a:p>
          <a:p>
            <a:pPr lvl="2">
              <a:buFont typeface="Arial" panose="020B0604020202020204" pitchFamily="34" charset="0"/>
              <a:buChar char="•"/>
            </a:pPr>
            <a:endParaRPr lang="en-US" dirty="0"/>
          </a:p>
          <a:p>
            <a:pPr marL="344488" lvl="2" indent="0">
              <a:buNone/>
            </a:pPr>
            <a:r>
              <a:rPr lang="en-US" sz="2000" b="1" dirty="0"/>
              <a:t>Benefits:</a:t>
            </a:r>
          </a:p>
          <a:p>
            <a:pPr lvl="2">
              <a:buFont typeface="Arial" panose="020B0604020202020204" pitchFamily="34" charset="0"/>
              <a:buChar char="•"/>
            </a:pPr>
            <a:r>
              <a:rPr lang="en-US" dirty="0"/>
              <a:t>Signal Receiving Centre don’t need to:</a:t>
            </a:r>
          </a:p>
          <a:p>
            <a:pPr lvl="4">
              <a:buFont typeface="Arial" panose="020B0604020202020204" pitchFamily="34" charset="0"/>
              <a:buChar char="•"/>
            </a:pPr>
            <a:r>
              <a:rPr lang="en-US" dirty="0"/>
              <a:t>Invest  and keep reinvesting in IT hardware</a:t>
            </a:r>
          </a:p>
          <a:p>
            <a:pPr lvl="4">
              <a:buFont typeface="Arial" panose="020B0604020202020204" pitchFamily="34" charset="0"/>
              <a:buChar char="•"/>
            </a:pPr>
            <a:r>
              <a:rPr lang="en-US" dirty="0"/>
              <a:t>Patch operating systems &amp; automation system software</a:t>
            </a:r>
          </a:p>
          <a:p>
            <a:pPr lvl="4">
              <a:buFont typeface="Arial" panose="020B0604020202020204" pitchFamily="34" charset="0"/>
              <a:buChar char="•"/>
            </a:pPr>
            <a:r>
              <a:rPr lang="en-US" dirty="0"/>
              <a:t>Maintain IT technical expertise on above</a:t>
            </a:r>
          </a:p>
          <a:p>
            <a:pPr lvl="4">
              <a:buFont typeface="Arial" panose="020B0604020202020204" pitchFamily="34" charset="0"/>
              <a:buChar char="•"/>
            </a:pPr>
            <a:r>
              <a:rPr lang="en-US" dirty="0"/>
              <a:t>Administer cyber-security details on automation systems</a:t>
            </a:r>
          </a:p>
          <a:p>
            <a:pPr lvl="2">
              <a:buFont typeface="Arial" panose="020B0604020202020204" pitchFamily="34" charset="0"/>
              <a:buChar char="•"/>
            </a:pPr>
            <a:endParaRPr lang="en-US" b="1" dirty="0"/>
          </a:p>
          <a:p>
            <a:pPr lvl="3">
              <a:buFont typeface="Arial" panose="020B0604020202020204" pitchFamily="34" charset="0"/>
              <a:buChar char="•"/>
            </a:pPr>
            <a:endParaRPr lang="en-US" b="1" dirty="0"/>
          </a:p>
          <a:p>
            <a:pPr marL="173038" lvl="1" indent="0">
              <a:buNone/>
            </a:pPr>
            <a:endParaRPr lang="en-US" dirty="0"/>
          </a:p>
        </p:txBody>
      </p:sp>
      <p:sp>
        <p:nvSpPr>
          <p:cNvPr id="4" name="Slide Number Placeholder 3"/>
          <p:cNvSpPr>
            <a:spLocks noGrp="1"/>
          </p:cNvSpPr>
          <p:nvPr>
            <p:ph type="sldNum" sz="quarter" idx="10"/>
          </p:nvPr>
        </p:nvSpPr>
        <p:spPr/>
        <p:txBody>
          <a:bodyPr/>
          <a:lstStyle/>
          <a:p>
            <a:fld id="{84A51795-F5FA-4C95-A699-B00E6DAA97DA}" type="slidenum">
              <a:rPr lang="en-US" smtClean="0">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95943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3F15-6F64-4575-AA2B-70BA7DF9FE0F}"/>
              </a:ext>
            </a:extLst>
          </p:cNvPr>
          <p:cNvSpPr>
            <a:spLocks noGrp="1"/>
          </p:cNvSpPr>
          <p:nvPr>
            <p:ph type="title"/>
          </p:nvPr>
        </p:nvSpPr>
        <p:spPr>
          <a:xfrm>
            <a:off x="457200" y="274638"/>
            <a:ext cx="8229600" cy="739153"/>
          </a:xfrm>
        </p:spPr>
        <p:txBody>
          <a:bodyPr/>
          <a:lstStyle/>
          <a:p>
            <a:r>
              <a:rPr lang="en-US" dirty="0"/>
              <a:t>Managed Video Services</a:t>
            </a:r>
          </a:p>
        </p:txBody>
      </p:sp>
      <p:sp>
        <p:nvSpPr>
          <p:cNvPr id="3" name="Content Placeholder 2">
            <a:extLst>
              <a:ext uri="{FF2B5EF4-FFF2-40B4-BE49-F238E27FC236}">
                <a16:creationId xmlns:a16="http://schemas.microsoft.com/office/drawing/2014/main" id="{B1D8B821-63D2-408E-BE36-E62D43518411}"/>
              </a:ext>
            </a:extLst>
          </p:cNvPr>
          <p:cNvSpPr>
            <a:spLocks noGrp="1"/>
          </p:cNvSpPr>
          <p:nvPr>
            <p:ph idx="1"/>
          </p:nvPr>
        </p:nvSpPr>
        <p:spPr>
          <a:xfrm>
            <a:off x="457200" y="1182758"/>
            <a:ext cx="8229600" cy="4943406"/>
          </a:xfrm>
        </p:spPr>
        <p:txBody>
          <a:bodyPr/>
          <a:lstStyle/>
          <a:p>
            <a:endParaRPr lang="en-US" dirty="0"/>
          </a:p>
          <a:p>
            <a:r>
              <a:rPr lang="en-US" i="1" dirty="0"/>
              <a:t>MANAGED VIDEO SIGNAL RECEIVING CENTRE (MVSRC) - </a:t>
            </a:r>
            <a:r>
              <a:rPr lang="en-US" dirty="0"/>
              <a:t>The portion, or portions of a building, occupied by a video monitoring service company that encompasses the </a:t>
            </a:r>
            <a:r>
              <a:rPr lang="en-US" i="1" dirty="0"/>
              <a:t>Centre Operations Area</a:t>
            </a:r>
            <a:r>
              <a:rPr lang="en-US" dirty="0"/>
              <a:t> and the facilities essential to the operation of monitoring, processing, and disposition video signals.</a:t>
            </a:r>
            <a:r>
              <a:rPr lang="en-US" i="1" dirty="0"/>
              <a:t> </a:t>
            </a:r>
            <a:r>
              <a:rPr lang="en-CA" dirty="0"/>
              <a:t>(Managed Video Signal Receiving Centre may be used interchangeably with </a:t>
            </a:r>
            <a:r>
              <a:rPr lang="en-CA" i="1" dirty="0"/>
              <a:t>Signal Receiving Centre, SRC</a:t>
            </a:r>
            <a:r>
              <a:rPr lang="en-CA" dirty="0"/>
              <a:t>)</a:t>
            </a:r>
            <a:endParaRPr lang="en-US" dirty="0"/>
          </a:p>
          <a:p>
            <a:endParaRPr lang="en-US" dirty="0"/>
          </a:p>
        </p:txBody>
      </p:sp>
      <p:sp>
        <p:nvSpPr>
          <p:cNvPr id="4" name="Slide Number Placeholder 3">
            <a:extLst>
              <a:ext uri="{FF2B5EF4-FFF2-40B4-BE49-F238E27FC236}">
                <a16:creationId xmlns:a16="http://schemas.microsoft.com/office/drawing/2014/main" id="{9E23CD99-44C1-44BB-92FD-2C085C809839}"/>
              </a:ext>
            </a:extLst>
          </p:cNvPr>
          <p:cNvSpPr>
            <a:spLocks noGrp="1"/>
          </p:cNvSpPr>
          <p:nvPr>
            <p:ph type="sldNum" sz="quarter" idx="10"/>
          </p:nvPr>
        </p:nvSpPr>
        <p:spPr/>
        <p:txBody>
          <a:bodyPr/>
          <a:lstStyle/>
          <a:p>
            <a:pPr>
              <a:defRPr/>
            </a:pPr>
            <a:fld id="{373AE26D-2D88-344F-945E-F2B96DB8666E}" type="slidenum">
              <a:rPr lang="en-US" smtClean="0"/>
              <a:pPr>
                <a:defRPr/>
              </a:pPr>
              <a:t>12</a:t>
            </a:fld>
            <a:endParaRPr lang="en-US"/>
          </a:p>
        </p:txBody>
      </p:sp>
    </p:spTree>
    <p:extLst>
      <p:ext uri="{BB962C8B-B14F-4D97-AF65-F5344CB8AC3E}">
        <p14:creationId xmlns:p14="http://schemas.microsoft.com/office/powerpoint/2010/main" val="2522386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7901CC91-B5C9-4204-A55C-79932C18F8BD}"/>
              </a:ext>
            </a:extLst>
          </p:cNvPr>
          <p:cNvSpPr>
            <a:spLocks noGrp="1"/>
          </p:cNvSpPr>
          <p:nvPr>
            <p:ph type="title"/>
          </p:nvPr>
        </p:nvSpPr>
        <p:spPr>
          <a:xfrm>
            <a:off x="261938" y="274638"/>
            <a:ext cx="8653462" cy="1143000"/>
          </a:xfrm>
        </p:spPr>
        <p:txBody>
          <a:bodyPr/>
          <a:lstStyle/>
          <a:p>
            <a:pPr eaLnBrk="1" hangingPunct="1"/>
            <a:r>
              <a:rPr lang="en-US" altLang="en-US">
                <a:latin typeface="Arial" panose="020B0604020202020204" pitchFamily="34" charset="0"/>
                <a:cs typeface="Geneva"/>
              </a:rPr>
              <a:t>Managed Video Services</a:t>
            </a:r>
          </a:p>
        </p:txBody>
      </p:sp>
      <p:sp>
        <p:nvSpPr>
          <p:cNvPr id="14339" name="Content Placeholder 4">
            <a:extLst>
              <a:ext uri="{FF2B5EF4-FFF2-40B4-BE49-F238E27FC236}">
                <a16:creationId xmlns:a16="http://schemas.microsoft.com/office/drawing/2014/main" id="{451352F1-7D63-4249-9804-F0BCA217803C}"/>
              </a:ext>
            </a:extLst>
          </p:cNvPr>
          <p:cNvSpPr>
            <a:spLocks noGrp="1"/>
          </p:cNvSpPr>
          <p:nvPr>
            <p:ph idx="1"/>
          </p:nvPr>
        </p:nvSpPr>
        <p:spPr>
          <a:xfrm>
            <a:off x="457200" y="860425"/>
            <a:ext cx="8229600" cy="5876925"/>
          </a:xfrm>
        </p:spPr>
        <p:txBody>
          <a:bodyPr/>
          <a:lstStyle/>
          <a:p>
            <a:pPr defTabSz="914400" eaLnBrk="1" hangingPunct="1">
              <a:spcBef>
                <a:spcPct val="0"/>
              </a:spcBef>
              <a:buFontTx/>
              <a:buChar char="•"/>
              <a:defRPr/>
            </a:pPr>
            <a:r>
              <a:rPr lang="en-US" altLang="en-US" sz="1600" dirty="0">
                <a:latin typeface="Arial" pitchFamily="34" charset="0"/>
                <a:ea typeface="ＭＳ Ｐゴシック" pitchFamily="34" charset="-128"/>
                <a:cs typeface="Arial" pitchFamily="34" charset="0"/>
              </a:rPr>
              <a:t>A Managed Video Services monitoring station receives, assesses, acts upon, and retains video images received from protected properties as defined in an agreement between the company operating the monitoring station and subscribers of the monitoring services. </a:t>
            </a:r>
          </a:p>
          <a:p>
            <a:pPr defTabSz="914400" eaLnBrk="1" hangingPunct="1">
              <a:spcBef>
                <a:spcPct val="0"/>
              </a:spcBef>
              <a:buFontTx/>
              <a:buChar char="•"/>
              <a:defRPr/>
            </a:pPr>
            <a:endParaRPr lang="en-US" altLang="en-US" sz="1800" b="1" dirty="0">
              <a:latin typeface="Arial" pitchFamily="34" charset="0"/>
              <a:ea typeface="ＭＳ Ｐゴシック" pitchFamily="34" charset="-128"/>
              <a:cs typeface="Arial" pitchFamily="34" charset="0"/>
            </a:endParaRPr>
          </a:p>
          <a:p>
            <a:pPr defTabSz="914400" eaLnBrk="1" hangingPunct="1">
              <a:spcBef>
                <a:spcPct val="0"/>
              </a:spcBef>
              <a:buFontTx/>
              <a:buChar char="•"/>
              <a:defRPr/>
            </a:pPr>
            <a:r>
              <a:rPr lang="en-US" altLang="en-US" sz="1800" b="1" dirty="0">
                <a:latin typeface="Arial" pitchFamily="34" charset="0"/>
                <a:ea typeface="ＭＳ Ｐゴシック" pitchFamily="34" charset="-128"/>
                <a:cs typeface="Arial" pitchFamily="34" charset="0"/>
              </a:rPr>
              <a:t>Early times for the technology &amp; service</a:t>
            </a:r>
            <a:endParaRPr lang="en-US" altLang="en-US" sz="1600" b="1" dirty="0">
              <a:latin typeface="Arial" pitchFamily="34" charset="0"/>
              <a:ea typeface="ＭＳ Ｐゴシック" pitchFamily="34" charset="-128"/>
              <a:cs typeface="Arial" pitchFamily="34" charset="0"/>
            </a:endParaRP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Technology allows huge variety of services</a:t>
            </a: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Categorization of extents of protection or grades of service very difficult</a:t>
            </a: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Industry suggested 3 general “types”</a:t>
            </a:r>
          </a:p>
          <a:p>
            <a:pPr lvl="3" defTabSz="914400" eaLnBrk="1" hangingPunct="1">
              <a:spcAft>
                <a:spcPts val="0"/>
              </a:spcAft>
              <a:defRPr/>
            </a:pPr>
            <a:r>
              <a:rPr lang="en-US" altLang="en-US" dirty="0">
                <a:latin typeface="Arial" pitchFamily="34" charset="0"/>
                <a:ea typeface="ＭＳ Ｐゴシック" pitchFamily="34" charset="-128"/>
                <a:cs typeface="Arial" pitchFamily="34" charset="0"/>
              </a:rPr>
              <a:t>Triggered Events – site activation</a:t>
            </a:r>
          </a:p>
          <a:p>
            <a:pPr lvl="3" defTabSz="914400" eaLnBrk="1" hangingPunct="1">
              <a:spcAft>
                <a:spcPts val="0"/>
              </a:spcAft>
              <a:defRPr/>
            </a:pPr>
            <a:r>
              <a:rPr lang="en-US" altLang="en-US" dirty="0">
                <a:latin typeface="Arial" pitchFamily="34" charset="0"/>
                <a:ea typeface="ＭＳ Ｐゴシック" pitchFamily="34" charset="-128"/>
                <a:cs typeface="Arial" pitchFamily="34" charset="0"/>
              </a:rPr>
              <a:t>Scheduled Events- Specific time viewing</a:t>
            </a:r>
          </a:p>
          <a:p>
            <a:pPr lvl="3" defTabSz="914400" eaLnBrk="1" hangingPunct="1">
              <a:spcAft>
                <a:spcPts val="0"/>
              </a:spcAft>
              <a:defRPr/>
            </a:pPr>
            <a:r>
              <a:rPr lang="en-US" altLang="en-US" dirty="0">
                <a:latin typeface="Arial" pitchFamily="34" charset="0"/>
                <a:ea typeface="ＭＳ Ｐゴシック" pitchFamily="34" charset="-128"/>
                <a:cs typeface="Arial" pitchFamily="34" charset="0"/>
              </a:rPr>
              <a:t>Live View Service- medium to long term monitoring.</a:t>
            </a:r>
          </a:p>
          <a:p>
            <a:pPr lvl="3" defTabSz="914400" eaLnBrk="1" hangingPunct="1">
              <a:spcAft>
                <a:spcPts val="0"/>
              </a:spcAft>
              <a:defRPr/>
            </a:pPr>
            <a:r>
              <a:rPr lang="en-US" altLang="en-US" dirty="0">
                <a:latin typeface="Arial" pitchFamily="34" charset="0"/>
                <a:ea typeface="ＭＳ Ｐゴシック" pitchFamily="34" charset="-128"/>
                <a:cs typeface="Arial" pitchFamily="34" charset="0"/>
              </a:rPr>
              <a:t>Other Services – As per CAN/ULC-S316 – CCTV Standard</a:t>
            </a:r>
          </a:p>
          <a:p>
            <a:pPr lvl="3" defTabSz="914400" eaLnBrk="1" hangingPunct="1">
              <a:spcAft>
                <a:spcPts val="0"/>
              </a:spcAft>
              <a:defRPr/>
            </a:pPr>
            <a:endParaRPr lang="en-US" altLang="en-US" dirty="0">
              <a:latin typeface="Arial" pitchFamily="34" charset="0"/>
              <a:ea typeface="ＭＳ Ｐゴシック" pitchFamily="34" charset="-128"/>
              <a:cs typeface="Arial" pitchFamily="34" charset="0"/>
            </a:endParaRPr>
          </a:p>
          <a:p>
            <a:pPr marL="342900" lvl="2" indent="-342900" defTabSz="914400" eaLnBrk="1" hangingPunct="1">
              <a:spcBef>
                <a:spcPct val="0"/>
              </a:spcBef>
              <a:buFontTx/>
              <a:buChar char="•"/>
              <a:defRPr/>
            </a:pPr>
            <a:r>
              <a:rPr lang="en-US" altLang="en-US" sz="1800" b="1" dirty="0">
                <a:latin typeface="Arial" pitchFamily="34" charset="0"/>
                <a:ea typeface="ＭＳ Ｐゴシック" pitchFamily="34" charset="-128"/>
                <a:cs typeface="Arial" pitchFamily="34" charset="0"/>
              </a:rPr>
              <a:t>Certificate</a:t>
            </a: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Allow for maximum flexibility</a:t>
            </a: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Characterize the “type(s)” of service</a:t>
            </a: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Refer to subscriber agreement for details</a:t>
            </a:r>
          </a:p>
          <a:p>
            <a:pPr lvl="2" defTabSz="914400" eaLnBrk="1" hangingPunct="1">
              <a:spcAft>
                <a:spcPts val="0"/>
              </a:spcAft>
              <a:defRPr/>
            </a:pPr>
            <a:r>
              <a:rPr lang="en-US" altLang="en-US" dirty="0">
                <a:latin typeface="Arial" pitchFamily="34" charset="0"/>
                <a:ea typeface="ＭＳ Ｐゴシック" pitchFamily="34" charset="-128"/>
                <a:cs typeface="Arial" pitchFamily="34" charset="0"/>
              </a:rPr>
              <a:t>UL/ULC audit staff confirm/verify service delivered per service agreement</a:t>
            </a:r>
          </a:p>
        </p:txBody>
      </p:sp>
      <p:sp>
        <p:nvSpPr>
          <p:cNvPr id="19460" name="Slide Number Placeholder 8">
            <a:extLst>
              <a:ext uri="{FF2B5EF4-FFF2-40B4-BE49-F238E27FC236}">
                <a16:creationId xmlns:a16="http://schemas.microsoft.com/office/drawing/2014/main" id="{05EA745B-9103-4C5C-94F3-FED56009BAC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89D7A8D9-9875-4559-A2EE-FF1C08B68016}" type="slidenum">
              <a:rPr lang="en-US" altLang="en-US">
                <a:ea typeface="Geneva"/>
                <a:cs typeface="Geneva"/>
              </a:rPr>
              <a:pPr eaLnBrk="1" hangingPunct="1"/>
              <a:t>13</a:t>
            </a:fld>
            <a:endParaRPr lang="en-US" altLang="en-US">
              <a:ea typeface="Geneva"/>
              <a:cs typeface="Geneva"/>
            </a:endParaRPr>
          </a:p>
        </p:txBody>
      </p:sp>
    </p:spTree>
    <p:extLst>
      <p:ext uri="{BB962C8B-B14F-4D97-AF65-F5344CB8AC3E}">
        <p14:creationId xmlns:p14="http://schemas.microsoft.com/office/powerpoint/2010/main" val="151132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3017-F9E1-41B4-AB45-ADC863F4C9CF}"/>
              </a:ext>
            </a:extLst>
          </p:cNvPr>
          <p:cNvSpPr>
            <a:spLocks noGrp="1"/>
          </p:cNvSpPr>
          <p:nvPr>
            <p:ph type="title"/>
          </p:nvPr>
        </p:nvSpPr>
        <p:spPr/>
        <p:txBody>
          <a:bodyPr/>
          <a:lstStyle/>
          <a:p>
            <a:r>
              <a:rPr lang="en-US" dirty="0"/>
              <a:t>CAN/ULC- S561 – New Edition</a:t>
            </a:r>
          </a:p>
        </p:txBody>
      </p:sp>
      <p:sp>
        <p:nvSpPr>
          <p:cNvPr id="3" name="Content Placeholder 2">
            <a:extLst>
              <a:ext uri="{FF2B5EF4-FFF2-40B4-BE49-F238E27FC236}">
                <a16:creationId xmlns:a16="http://schemas.microsoft.com/office/drawing/2014/main" id="{F434948C-2112-406D-9525-207CE2035FDE}"/>
              </a:ext>
            </a:extLst>
          </p:cNvPr>
          <p:cNvSpPr>
            <a:spLocks noGrp="1"/>
          </p:cNvSpPr>
          <p:nvPr>
            <p:ph idx="1"/>
          </p:nvPr>
        </p:nvSpPr>
        <p:spPr>
          <a:xfrm>
            <a:off x="457200" y="1013791"/>
            <a:ext cx="8229600" cy="5112371"/>
          </a:xfrm>
        </p:spPr>
        <p:txBody>
          <a:bodyPr>
            <a:normAutofit/>
          </a:bodyPr>
          <a:lstStyle/>
          <a:p>
            <a:pPr marL="0" indent="0"/>
            <a:r>
              <a:rPr lang="en-US" sz="2400" dirty="0"/>
              <a:t>Key points to note: Proposed</a:t>
            </a:r>
          </a:p>
          <a:p>
            <a:pPr>
              <a:buFont typeface="Arial" panose="020B0604020202020204" pitchFamily="34" charset="0"/>
              <a:buChar char="•"/>
            </a:pPr>
            <a:r>
              <a:rPr lang="en-US" sz="2000" dirty="0"/>
              <a:t>Harmonization with S561 on the Construction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Relaxation on the Fire Separation – Same as S301</a:t>
            </a:r>
          </a:p>
          <a:p>
            <a:pPr>
              <a:buFont typeface="Arial" panose="020B0604020202020204" pitchFamily="34" charset="0"/>
              <a:buChar char="•"/>
            </a:pPr>
            <a:endParaRPr lang="en-US" sz="2000" dirty="0"/>
          </a:p>
          <a:p>
            <a:pPr>
              <a:buFont typeface="Arial" panose="020B0604020202020204" pitchFamily="34" charset="0"/>
              <a:buChar char="•"/>
            </a:pPr>
            <a:r>
              <a:rPr lang="en-US" sz="2000" dirty="0"/>
              <a:t>Expanded Section on Station Automation – Same as S301</a:t>
            </a:r>
          </a:p>
          <a:p>
            <a:pPr>
              <a:buFont typeface="Arial" panose="020B0604020202020204" pitchFamily="34" charset="0"/>
              <a:buChar char="•"/>
            </a:pPr>
            <a:endParaRPr lang="en-US" sz="2000" dirty="0"/>
          </a:p>
          <a:p>
            <a:pPr>
              <a:buFont typeface="Arial" panose="020B0604020202020204" pitchFamily="34" charset="0"/>
              <a:buChar char="•"/>
            </a:pPr>
            <a:r>
              <a:rPr lang="en-US" sz="2000" dirty="0"/>
              <a:t>Remote Access Requirements- Same as S301</a:t>
            </a:r>
          </a:p>
          <a:p>
            <a:pPr marL="0" indent="0"/>
            <a:endParaRPr lang="en-US" sz="2000" dirty="0"/>
          </a:p>
          <a:p>
            <a:pPr>
              <a:buFont typeface="Arial" panose="020B0604020202020204" pitchFamily="34" charset="0"/>
              <a:buChar char="•"/>
            </a:pPr>
            <a:r>
              <a:rPr lang="en-US" sz="2000" dirty="0"/>
              <a:t>Hosted Central Station- Same As S301</a:t>
            </a:r>
          </a:p>
          <a:p>
            <a:pPr>
              <a:buFont typeface="Arial" panose="020B0604020202020204" pitchFamily="34" charset="0"/>
              <a:buChar char="•"/>
            </a:pPr>
            <a:endParaRPr lang="en-US" sz="2000" dirty="0"/>
          </a:p>
          <a:p>
            <a:pPr>
              <a:buFont typeface="Arial" panose="020B0604020202020204" pitchFamily="34" charset="0"/>
              <a:buChar char="•"/>
            </a:pPr>
            <a:r>
              <a:rPr lang="en-US" sz="2000" dirty="0"/>
              <a:t>Redundant Site Requirement – Same as S301</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BA62FB50-3327-4D9B-A0FE-1197760A3EBD}"/>
              </a:ext>
            </a:extLst>
          </p:cNvPr>
          <p:cNvSpPr>
            <a:spLocks noGrp="1"/>
          </p:cNvSpPr>
          <p:nvPr>
            <p:ph type="sldNum" sz="quarter" idx="10"/>
          </p:nvPr>
        </p:nvSpPr>
        <p:spPr/>
        <p:txBody>
          <a:bodyPr/>
          <a:lstStyle/>
          <a:p>
            <a:pPr>
              <a:defRPr/>
            </a:pPr>
            <a:fld id="{2CF9B393-1D32-C94A-A8DE-302BBD9B7DDE}" type="slidenum">
              <a:rPr lang="en-US" smtClean="0"/>
              <a:pPr>
                <a:defRPr/>
              </a:pPr>
              <a:t>14</a:t>
            </a:fld>
            <a:endParaRPr lang="en-US"/>
          </a:p>
        </p:txBody>
      </p:sp>
    </p:spTree>
    <p:extLst>
      <p:ext uri="{BB962C8B-B14F-4D97-AF65-F5344CB8AC3E}">
        <p14:creationId xmlns:p14="http://schemas.microsoft.com/office/powerpoint/2010/main" val="191056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Monitoring in Canada</a:t>
            </a:r>
          </a:p>
        </p:txBody>
      </p:sp>
      <p:sp>
        <p:nvSpPr>
          <p:cNvPr id="3" name="Content Placeholder 2"/>
          <p:cNvSpPr>
            <a:spLocks noGrp="1"/>
          </p:cNvSpPr>
          <p:nvPr>
            <p:ph idx="1"/>
          </p:nvPr>
        </p:nvSpPr>
        <p:spPr/>
        <p:txBody>
          <a:bodyPr/>
          <a:lstStyle/>
          <a:p>
            <a:pPr>
              <a:buFont typeface="Arial" pitchFamily="34" charset="0"/>
              <a:buChar char="•"/>
            </a:pPr>
            <a:r>
              <a:rPr lang="en-US" dirty="0"/>
              <a:t>Why is this important for Alarm Companies to know about Signals to the Fire Department?</a:t>
            </a:r>
          </a:p>
          <a:p>
            <a:pPr>
              <a:buFont typeface="Arial" pitchFamily="34" charset="0"/>
              <a:buChar char="•"/>
            </a:pPr>
            <a:endParaRPr lang="en-US" dirty="0"/>
          </a:p>
          <a:p>
            <a:pPr>
              <a:buFont typeface="Arial" pitchFamily="34" charset="0"/>
              <a:buChar char="•"/>
            </a:pPr>
            <a:r>
              <a:rPr lang="en-US" dirty="0"/>
              <a:t>If it is not ULC Certified why do I have to follow the rules?</a:t>
            </a:r>
          </a:p>
          <a:p>
            <a:pPr>
              <a:buFont typeface="Arial" pitchFamily="34" charset="0"/>
              <a:buChar char="•"/>
            </a:pPr>
            <a:endParaRPr lang="en-US" dirty="0"/>
          </a:p>
          <a:p>
            <a:pPr>
              <a:buFont typeface="Arial" pitchFamily="34" charset="0"/>
              <a:buChar char="•"/>
            </a:pPr>
            <a:r>
              <a:rPr lang="en-US" dirty="0"/>
              <a:t>Do I have to issue a ULC Certificate on all Fire Monitoring Installations?</a:t>
            </a:r>
          </a:p>
          <a:p>
            <a:pPr>
              <a:buFont typeface="Arial" pitchFamily="34" charset="0"/>
              <a:buChar char="•"/>
            </a:pPr>
            <a:endParaRPr lang="en-US" dirty="0"/>
          </a:p>
          <a:p>
            <a:pPr>
              <a:buFont typeface="Arial" pitchFamily="34" charset="0"/>
              <a:buChar char="•"/>
            </a:pPr>
            <a:r>
              <a:rPr lang="en-US" dirty="0"/>
              <a:t>Are there two sets of rules for fire monitoring?</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15</a:t>
            </a:fld>
            <a:endParaRPr lang="en-US"/>
          </a:p>
        </p:txBody>
      </p:sp>
    </p:spTree>
    <p:extLst>
      <p:ext uri="{BB962C8B-B14F-4D97-AF65-F5344CB8AC3E}">
        <p14:creationId xmlns:p14="http://schemas.microsoft.com/office/powerpoint/2010/main" val="414601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System in Canada for Fire Alarm System-  Example</a:t>
            </a:r>
          </a:p>
        </p:txBody>
      </p:sp>
      <p:sp>
        <p:nvSpPr>
          <p:cNvPr id="3" name="Content Placeholder 2"/>
          <p:cNvSpPr>
            <a:spLocks noGrp="1"/>
          </p:cNvSpPr>
          <p:nvPr>
            <p:ph idx="1"/>
          </p:nvPr>
        </p:nvSpPr>
        <p:spPr>
          <a:xfrm>
            <a:off x="457200" y="1599883"/>
            <a:ext cx="8229600" cy="4525963"/>
          </a:xfrm>
        </p:spPr>
        <p:txBody>
          <a:bodyPr/>
          <a:lstStyle/>
          <a:p>
            <a:r>
              <a:rPr lang="en-US" b="1" dirty="0"/>
              <a:t>National Building Code</a:t>
            </a:r>
            <a:r>
              <a:rPr lang="en-US" dirty="0"/>
              <a:t>- defines who needs a fire alarm system and/or a fire monitoring system.</a:t>
            </a:r>
          </a:p>
          <a:p>
            <a:endParaRPr lang="en-US" dirty="0"/>
          </a:p>
          <a:p>
            <a:r>
              <a:rPr lang="en-US" b="1" dirty="0"/>
              <a:t>National Building Code</a:t>
            </a:r>
            <a:r>
              <a:rPr lang="en-US" dirty="0"/>
              <a:t> – gives reference to the installation of the fire alarm system – CAN/ULC-S524 and the Signals to the Fire Department- CAN/ULC-S561. Required for Occupancy</a:t>
            </a:r>
          </a:p>
          <a:p>
            <a:endParaRPr lang="en-US" dirty="0"/>
          </a:p>
          <a:p>
            <a:r>
              <a:rPr lang="en-US" b="1" dirty="0"/>
              <a:t>National Building Code</a:t>
            </a:r>
            <a:r>
              <a:rPr lang="en-US" dirty="0"/>
              <a:t> – gives reference on how the fire alarm system is to be Verified prior to occupancy. CAN/ULC-S537 and CAN/ULC-S561</a:t>
            </a:r>
          </a:p>
          <a:p>
            <a:r>
              <a:rPr lang="en-US" b="1" dirty="0"/>
              <a:t>National Fire Code</a:t>
            </a:r>
            <a:r>
              <a:rPr lang="en-US" dirty="0"/>
              <a:t>- gives reference to the ongoing maintenance of the fire alarm system –CAN/ULC-S536 and maintaining the Fire Monitoring the protected building- CAN/ULC-S561.</a:t>
            </a:r>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16</a:t>
            </a:fld>
            <a:endParaRPr lang="en-US" dirty="0"/>
          </a:p>
        </p:txBody>
      </p:sp>
    </p:spTree>
    <p:extLst>
      <p:ext uri="{BB962C8B-B14F-4D97-AF65-F5344CB8AC3E}">
        <p14:creationId xmlns:p14="http://schemas.microsoft.com/office/powerpoint/2010/main" val="188544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it state that fire monitoring Systems shall comply?  NBC 3.2.4.8</a:t>
            </a:r>
          </a:p>
        </p:txBody>
      </p:sp>
      <p:sp>
        <p:nvSpPr>
          <p:cNvPr id="3" name="Content Placeholder 2"/>
          <p:cNvSpPr>
            <a:spLocks noGrp="1"/>
          </p:cNvSpPr>
          <p:nvPr>
            <p:ph idx="1"/>
          </p:nvPr>
        </p:nvSpPr>
        <p:spPr/>
        <p:txBody>
          <a:bodyPr/>
          <a:lstStyle/>
          <a:p>
            <a:pPr>
              <a:buFont typeface="Arial" pitchFamily="34" charset="0"/>
              <a:buChar char="•"/>
              <a:defRPr/>
            </a:pPr>
            <a:r>
              <a:rPr lang="en-US" sz="3200" dirty="0"/>
              <a:t>Single Stage Fire Alarm System</a:t>
            </a:r>
          </a:p>
          <a:p>
            <a:pPr lvl="1">
              <a:defRPr/>
            </a:pPr>
            <a:r>
              <a:rPr lang="en-US" dirty="0"/>
              <a:t>300 person occupancy</a:t>
            </a:r>
          </a:p>
          <a:p>
            <a:pPr marL="457200" lvl="1" indent="0">
              <a:buFontTx/>
              <a:buNone/>
              <a:defRPr/>
            </a:pPr>
            <a:endParaRPr lang="en-US" dirty="0"/>
          </a:p>
          <a:p>
            <a:pPr lvl="1">
              <a:defRPr/>
            </a:pPr>
            <a:r>
              <a:rPr lang="en-US" dirty="0"/>
              <a:t>FAS with water-flow switches </a:t>
            </a:r>
          </a:p>
          <a:p>
            <a:pPr lvl="1">
              <a:defRPr/>
            </a:pPr>
            <a:endParaRPr lang="en-US" dirty="0"/>
          </a:p>
          <a:p>
            <a:pPr lvl="1">
              <a:defRPr/>
            </a:pPr>
            <a:r>
              <a:rPr lang="en-US" dirty="0"/>
              <a:t>In Ontario – High Buildings &amp; Vulnerable Occupancies</a:t>
            </a:r>
          </a:p>
          <a:p>
            <a:pPr lvl="1">
              <a:defRPr/>
            </a:pPr>
            <a:endParaRPr lang="en-US" dirty="0"/>
          </a:p>
          <a:p>
            <a:pPr lvl="1">
              <a:buFont typeface="Arial" pitchFamily="34" charset="0"/>
              <a:buChar char="•"/>
              <a:defRPr/>
            </a:pPr>
            <a:r>
              <a:rPr lang="en-US" sz="3200" dirty="0"/>
              <a:t>Two Stage Fire Alarm System</a:t>
            </a:r>
          </a:p>
          <a:p>
            <a:pPr lvl="2">
              <a:buFont typeface="Arial" pitchFamily="34" charset="0"/>
              <a:buChar char="•"/>
              <a:defRPr/>
            </a:pPr>
            <a:r>
              <a:rPr lang="en-US" sz="2000" dirty="0"/>
              <a:t>First Stage- Alert has been initiated</a:t>
            </a:r>
          </a:p>
          <a:p>
            <a:endParaRPr lang="en-US" dirty="0"/>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17</a:t>
            </a:fld>
            <a:endParaRPr lang="en-US"/>
          </a:p>
        </p:txBody>
      </p:sp>
    </p:spTree>
    <p:extLst>
      <p:ext uri="{BB962C8B-B14F-4D97-AF65-F5344CB8AC3E}">
        <p14:creationId xmlns:p14="http://schemas.microsoft.com/office/powerpoint/2010/main" val="2605637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References</a:t>
            </a:r>
          </a:p>
        </p:txBody>
      </p:sp>
      <p:sp>
        <p:nvSpPr>
          <p:cNvPr id="3" name="Content Placeholder 2"/>
          <p:cNvSpPr>
            <a:spLocks noGrp="1"/>
          </p:cNvSpPr>
          <p:nvPr>
            <p:ph idx="1"/>
          </p:nvPr>
        </p:nvSpPr>
        <p:spPr/>
        <p:txBody>
          <a:bodyPr/>
          <a:lstStyle/>
          <a:p>
            <a:r>
              <a:rPr lang="en-US" sz="2400" dirty="0"/>
              <a:t>NBC    3.2.4.5  (1)  CAN/ULC-S524-06</a:t>
            </a:r>
          </a:p>
          <a:p>
            <a:endParaRPr lang="en-US" sz="2400" dirty="0"/>
          </a:p>
          <a:p>
            <a:r>
              <a:rPr lang="en-US" sz="2400" dirty="0"/>
              <a:t>NBC    3.2.4.5.(2)  CAN/ULC-S537-04</a:t>
            </a:r>
          </a:p>
          <a:p>
            <a:endParaRPr lang="en-US" sz="2400" dirty="0"/>
          </a:p>
          <a:p>
            <a:r>
              <a:rPr lang="en-US" sz="2400" dirty="0">
                <a:highlight>
                  <a:srgbClr val="FFFF00"/>
                </a:highlight>
              </a:rPr>
              <a:t>NBC    3.2.4.8 (4)  CAN/ULC-S561- 03 &amp; 13</a:t>
            </a:r>
          </a:p>
          <a:p>
            <a:endParaRPr lang="en-US" sz="2400" dirty="0"/>
          </a:p>
          <a:p>
            <a:r>
              <a:rPr lang="en-US" sz="2400" dirty="0"/>
              <a:t>NFC    6.3.1.2. (1) CAN/ULC-S536-04</a:t>
            </a:r>
          </a:p>
          <a:p>
            <a:endParaRPr lang="en-US" sz="2400" dirty="0"/>
          </a:p>
          <a:p>
            <a:r>
              <a:rPr lang="en-US" sz="2400" dirty="0">
                <a:highlight>
                  <a:srgbClr val="FFFF00"/>
                </a:highlight>
              </a:rPr>
              <a:t>NFC    6.3.1.3        CAN/ULC-S561-03 &amp; 13</a:t>
            </a:r>
          </a:p>
          <a:p>
            <a:endParaRPr lang="en-US" sz="2400" dirty="0"/>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18</a:t>
            </a:fld>
            <a:endParaRPr lang="en-US" dirty="0"/>
          </a:p>
        </p:txBody>
      </p:sp>
    </p:spTree>
    <p:extLst>
      <p:ext uri="{BB962C8B-B14F-4D97-AF65-F5344CB8AC3E}">
        <p14:creationId xmlns:p14="http://schemas.microsoft.com/office/powerpoint/2010/main" val="89485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Things You Need to Know?</a:t>
            </a:r>
          </a:p>
        </p:txBody>
      </p:sp>
      <p:sp>
        <p:nvSpPr>
          <p:cNvPr id="3" name="Content Placeholder 2"/>
          <p:cNvSpPr>
            <a:spLocks noGrp="1"/>
          </p:cNvSpPr>
          <p:nvPr>
            <p:ph idx="1"/>
          </p:nvPr>
        </p:nvSpPr>
        <p:spPr/>
        <p:txBody>
          <a:bodyPr/>
          <a:lstStyle/>
          <a:p>
            <a:pPr>
              <a:buFont typeface="Arial" pitchFamily="34" charset="0"/>
              <a:buChar char="•"/>
            </a:pPr>
            <a:r>
              <a:rPr lang="en-US" dirty="0"/>
              <a:t>No Fire Alarm Verification</a:t>
            </a:r>
          </a:p>
          <a:p>
            <a:pPr marL="0" indent="0"/>
            <a:endParaRPr lang="en-US" dirty="0"/>
          </a:p>
          <a:p>
            <a:pPr>
              <a:buFont typeface="Arial" pitchFamily="34" charset="0"/>
              <a:buChar char="•"/>
            </a:pPr>
            <a:r>
              <a:rPr lang="en-US" dirty="0"/>
              <a:t>Signals need to be transmitted to the Fire Signal </a:t>
            </a:r>
          </a:p>
          <a:p>
            <a:pPr marL="0" indent="0"/>
            <a:endParaRPr lang="en-US" dirty="0"/>
          </a:p>
          <a:p>
            <a:pPr>
              <a:buFont typeface="Arial" pitchFamily="34" charset="0"/>
              <a:buChar char="•"/>
            </a:pPr>
            <a:r>
              <a:rPr lang="en-US" dirty="0"/>
              <a:t>Receiving Centre (FSRC) within 60 seconds.</a:t>
            </a:r>
          </a:p>
          <a:p>
            <a:pPr marL="0" indent="0"/>
            <a:endParaRPr lang="en-US" dirty="0"/>
          </a:p>
          <a:p>
            <a:pPr>
              <a:buFont typeface="Arial" pitchFamily="34" charset="0"/>
              <a:buChar char="•"/>
            </a:pPr>
            <a:r>
              <a:rPr lang="en-US" dirty="0"/>
              <a:t>FSRC shall contact the fire department in 30 seconds.</a:t>
            </a:r>
          </a:p>
          <a:p>
            <a:pPr marL="0" indent="0"/>
            <a:endParaRPr lang="en-US" dirty="0"/>
          </a:p>
          <a:p>
            <a:pPr>
              <a:buFont typeface="Arial" pitchFamily="34" charset="0"/>
              <a:buChar char="•"/>
            </a:pPr>
            <a:r>
              <a:rPr lang="en-US" dirty="0"/>
              <a:t>Trouble and Supervisory Signals – Contact customer within 5 minutes.</a:t>
            </a:r>
          </a:p>
          <a:p>
            <a:pPr>
              <a:buFont typeface="Arial" pitchFamily="34" charset="0"/>
              <a:buChar char="•"/>
            </a:pPr>
            <a:endParaRPr lang="en-US" dirty="0"/>
          </a:p>
          <a:p>
            <a:pPr>
              <a:buFont typeface="Arial" pitchFamily="34" charset="0"/>
              <a:buChar char="•"/>
            </a:pPr>
            <a:r>
              <a:rPr lang="en-US" dirty="0"/>
              <a:t>Communication Troubles- Contact Customer within 5 Minutes.</a:t>
            </a:r>
          </a:p>
          <a:p>
            <a:pPr>
              <a:buFont typeface="Arial" pitchFamily="34" charset="0"/>
              <a:buChar char="•"/>
            </a:pPr>
            <a:endParaRPr lang="en-US" sz="2400" dirty="0"/>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19</a:t>
            </a:fld>
            <a:endParaRPr lang="en-US"/>
          </a:p>
        </p:txBody>
      </p:sp>
    </p:spTree>
    <p:extLst>
      <p:ext uri="{BB962C8B-B14F-4D97-AF65-F5344CB8AC3E}">
        <p14:creationId xmlns:p14="http://schemas.microsoft.com/office/powerpoint/2010/main" val="294450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dirty="0">
                <a:latin typeface="Arial" charset="0"/>
                <a:ea typeface="Geneva" charset="0"/>
              </a:rPr>
              <a:t>Agenda</a:t>
            </a:r>
          </a:p>
        </p:txBody>
      </p:sp>
      <p:sp>
        <p:nvSpPr>
          <p:cNvPr id="15363" name="Content Placeholder 4"/>
          <p:cNvSpPr>
            <a:spLocks noGrp="1"/>
          </p:cNvSpPr>
          <p:nvPr>
            <p:ph idx="1"/>
          </p:nvPr>
        </p:nvSpPr>
        <p:spPr>
          <a:xfrm>
            <a:off x="457200" y="1590262"/>
            <a:ext cx="8229600" cy="4535902"/>
          </a:xfrm>
        </p:spPr>
        <p:txBody>
          <a:bodyPr>
            <a:normAutofit lnSpcReduction="10000"/>
          </a:bodyPr>
          <a:lstStyle/>
          <a:p>
            <a:pPr marL="457200" indent="-457200" eaLnBrk="1" hangingPunct="1">
              <a:buFont typeface="Arial" pitchFamily="34" charset="0"/>
              <a:buChar char="•"/>
            </a:pPr>
            <a:r>
              <a:rPr lang="en-US" dirty="0">
                <a:solidFill>
                  <a:schemeClr val="accent1"/>
                </a:solidFill>
                <a:latin typeface="Arial" charset="0"/>
                <a:ea typeface="Arial" charset="0"/>
                <a:cs typeface="Arial" charset="0"/>
              </a:rPr>
              <a:t>ULC Standards under review</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CAN/ULC-S301 Changes</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Redundant Site requirement</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Hosted Central Station</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Managed Video Services</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CAN/ULC-S561</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Managed Facilities Voice Networks</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Web Certificates and Alarm Hub</a:t>
            </a:r>
          </a:p>
          <a:p>
            <a:pPr marL="457200" indent="-457200" eaLnBrk="1" hangingPunct="1">
              <a:buFont typeface="Arial" pitchFamily="34" charset="0"/>
              <a:buChar char="•"/>
            </a:pPr>
            <a:r>
              <a:rPr lang="en-US" dirty="0">
                <a:solidFill>
                  <a:schemeClr val="accent1"/>
                </a:solidFill>
                <a:latin typeface="Arial" charset="0"/>
                <a:ea typeface="Arial" charset="0"/>
                <a:cs typeface="Arial" charset="0"/>
              </a:rPr>
              <a:t>ULC Standards</a:t>
            </a:r>
          </a:p>
          <a:p>
            <a:pPr marL="0" indent="0" eaLnBrk="1" hangingPunct="1"/>
            <a:r>
              <a:rPr lang="en-US" dirty="0">
                <a:solidFill>
                  <a:schemeClr val="accent1"/>
                </a:solidFill>
                <a:latin typeface="Arial" charset="0"/>
                <a:ea typeface="Arial" charset="0"/>
                <a:cs typeface="Arial" charset="0"/>
              </a:rPr>
              <a:t> </a:t>
            </a:r>
            <a:endParaRPr lang="en-US" dirty="0">
              <a:solidFill>
                <a:srgbClr val="7F7F7F"/>
              </a:solidFill>
              <a:latin typeface="Arial" charset="0"/>
              <a:ea typeface="Arial" charset="0"/>
              <a:cs typeface="Arial" charset="0"/>
            </a:endParaRPr>
          </a:p>
        </p:txBody>
      </p:sp>
      <p:sp>
        <p:nvSpPr>
          <p:cNvPr id="15364" name="Slide Number Placeholder 6"/>
          <p:cNvSpPr>
            <a:spLocks noGrp="1"/>
          </p:cNvSpPr>
          <p:nvPr>
            <p:ph type="sldNum" sz="quarter" idx="10"/>
          </p:nvPr>
        </p:nvSpPr>
        <p:spPr bwMode="auto">
          <a:noFill/>
          <a:ln>
            <a:miter lim="800000"/>
            <a:headEnd/>
            <a:tailEnd/>
          </a:ln>
        </p:spPr>
        <p:txBody>
          <a:bodyPr/>
          <a:lstStyle/>
          <a:p>
            <a:fld id="{5EB74211-F537-6447-9643-9ABACC3E0CED}" type="slidenum">
              <a:rPr lang="en-US">
                <a:ea typeface="Geneva" charset="0"/>
                <a:cs typeface="Geneva" charset="0"/>
              </a:rPr>
              <a:pPr/>
              <a:t>2</a:t>
            </a:fld>
            <a:endParaRPr lang="en-US" dirty="0">
              <a:ea typeface="Geneva" charset="0"/>
              <a:cs typeface="Geneva"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a:t>
            </a:r>
            <a:br>
              <a:rPr lang="en-US" dirty="0"/>
            </a:br>
            <a:endParaRPr lang="en-US" dirty="0"/>
          </a:p>
        </p:txBody>
      </p:sp>
      <p:sp>
        <p:nvSpPr>
          <p:cNvPr id="3" name="Content Placeholder 2"/>
          <p:cNvSpPr>
            <a:spLocks noGrp="1"/>
          </p:cNvSpPr>
          <p:nvPr>
            <p:ph idx="1"/>
          </p:nvPr>
        </p:nvSpPr>
        <p:spPr/>
        <p:txBody>
          <a:bodyPr/>
          <a:lstStyle/>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r>
              <a:rPr lang="en-US" dirty="0"/>
              <a:t>Trouble signals from the fire alarm panel.  Contact customer in 5 min</a:t>
            </a:r>
          </a:p>
          <a:p>
            <a:pPr lvl="2">
              <a:buFont typeface="Arial" pitchFamily="34" charset="0"/>
              <a:buChar char="•"/>
            </a:pPr>
            <a:r>
              <a:rPr lang="en-US" dirty="0"/>
              <a:t>Exception: Large power outage affecting more than one property.</a:t>
            </a:r>
          </a:p>
          <a:p>
            <a:pPr marL="569913" lvl="3" indent="0">
              <a:buNone/>
            </a:pPr>
            <a:r>
              <a:rPr lang="en-US" dirty="0"/>
              <a:t>                   - Delay notification for up to 12hrs pending receipt  of restoral.</a:t>
            </a:r>
          </a:p>
          <a:p>
            <a:pPr marL="569913" lvl="3" indent="0">
              <a:buNone/>
            </a:pPr>
            <a:endParaRPr lang="en-US" dirty="0"/>
          </a:p>
          <a:p>
            <a:pPr marL="569913" lvl="3" indent="0">
              <a:buNone/>
            </a:pPr>
            <a:r>
              <a:rPr lang="en-US" dirty="0"/>
              <a:t>                  - If no restoral signal received within 12 hrs. – Contact Customer</a:t>
            </a:r>
          </a:p>
          <a:p>
            <a:pPr marL="569913" lvl="3" indent="0">
              <a:buNone/>
            </a:pPr>
            <a:endParaRPr lang="en-US" dirty="0"/>
          </a:p>
          <a:p>
            <a:pPr marL="569913" lvl="3" indent="0">
              <a:buNone/>
            </a:pPr>
            <a:endParaRPr lang="en-US" dirty="0"/>
          </a:p>
          <a:p>
            <a:pPr marL="569913" lvl="3" indent="0">
              <a:buNone/>
            </a:pPr>
            <a:endParaRPr lang="en-US" dirty="0"/>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20</a:t>
            </a:fld>
            <a:endParaRPr lang="en-US"/>
          </a:p>
        </p:txBody>
      </p:sp>
    </p:spTree>
    <p:extLst>
      <p:ext uri="{BB962C8B-B14F-4D97-AF65-F5344CB8AC3E}">
        <p14:creationId xmlns:p14="http://schemas.microsoft.com/office/powerpoint/2010/main" val="402576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a:t>
            </a:r>
          </a:p>
        </p:txBody>
      </p:sp>
      <p:sp>
        <p:nvSpPr>
          <p:cNvPr id="3" name="Content Placeholder 2"/>
          <p:cNvSpPr>
            <a:spLocks noGrp="1"/>
          </p:cNvSpPr>
          <p:nvPr>
            <p:ph idx="1"/>
          </p:nvPr>
        </p:nvSpPr>
        <p:spPr/>
        <p:txBody>
          <a:bodyPr/>
          <a:lstStyle/>
          <a:p>
            <a:pPr marL="457200" indent="-457200">
              <a:buFont typeface="Arial" pitchFamily="34" charset="0"/>
              <a:buChar char="•"/>
            </a:pPr>
            <a:r>
              <a:rPr lang="en-US" sz="2400" dirty="0"/>
              <a:t>Communication troubles – Contact Customer 5 min.</a:t>
            </a:r>
          </a:p>
          <a:p>
            <a:pPr marL="457200" indent="-457200">
              <a:buFont typeface="Arial" pitchFamily="34" charset="0"/>
              <a:buChar char="•"/>
            </a:pPr>
            <a:endParaRPr lang="en-US" sz="2400" dirty="0"/>
          </a:p>
          <a:p>
            <a:pPr marL="684213" lvl="2" indent="-457200">
              <a:buFont typeface="Arial" pitchFamily="34" charset="0"/>
              <a:buChar char="•"/>
            </a:pPr>
            <a:r>
              <a:rPr lang="en-US" sz="2000" dirty="0"/>
              <a:t>Exception- Delay up to 60 minutes if Dual Communication</a:t>
            </a:r>
          </a:p>
          <a:p>
            <a:pPr marL="227013" lvl="2" indent="0">
              <a:buNone/>
            </a:pPr>
            <a:r>
              <a:rPr lang="en-US" sz="2000" dirty="0"/>
              <a:t>                         Channels are utilized.</a:t>
            </a:r>
          </a:p>
          <a:p>
            <a:pPr marL="915988" lvl="3" indent="-457200">
              <a:buFont typeface="Arial" pitchFamily="34" charset="0"/>
              <a:buChar char="•"/>
            </a:pPr>
            <a:endParaRPr lang="en-US" sz="2400" dirty="0"/>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21</a:t>
            </a:fld>
            <a:endParaRPr lang="en-US"/>
          </a:p>
        </p:txBody>
      </p:sp>
    </p:spTree>
    <p:extLst>
      <p:ext uri="{BB962C8B-B14F-4D97-AF65-F5344CB8AC3E}">
        <p14:creationId xmlns:p14="http://schemas.microsoft.com/office/powerpoint/2010/main" val="349324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a:t>
            </a:r>
          </a:p>
        </p:txBody>
      </p:sp>
      <p:sp>
        <p:nvSpPr>
          <p:cNvPr id="3" name="Content Placeholder 2"/>
          <p:cNvSpPr>
            <a:spLocks noGrp="1"/>
          </p:cNvSpPr>
          <p:nvPr>
            <p:ph idx="1"/>
          </p:nvPr>
        </p:nvSpPr>
        <p:spPr/>
        <p:txBody>
          <a:bodyPr/>
          <a:lstStyle/>
          <a:p>
            <a:r>
              <a:rPr lang="en-US" sz="2400" dirty="0"/>
              <a:t>Trouble Signals from Signal transmitting Units</a:t>
            </a:r>
          </a:p>
          <a:p>
            <a:r>
              <a:rPr lang="en-US" sz="2400" dirty="0"/>
              <a:t>      - Contact customer within 5 min.</a:t>
            </a:r>
          </a:p>
          <a:p>
            <a:r>
              <a:rPr lang="en-US" sz="2400" dirty="0"/>
              <a:t>      - Dispatch personnel to arrive within 4 hours.</a:t>
            </a:r>
          </a:p>
          <a:p>
            <a:endParaRPr lang="en-US" sz="2400" dirty="0"/>
          </a:p>
          <a:p>
            <a:r>
              <a:rPr lang="en-US" sz="2400" dirty="0"/>
              <a:t>			</a:t>
            </a:r>
            <a:r>
              <a:rPr lang="en-US" dirty="0"/>
              <a:t>Exception- In isolated areas in access of  the 4 hour service </a:t>
            </a:r>
          </a:p>
          <a:p>
            <a:r>
              <a:rPr lang="en-US" sz="2400" dirty="0"/>
              <a:t>                          </a:t>
            </a:r>
            <a:r>
              <a:rPr lang="en-US" dirty="0"/>
              <a:t>response time, permitted to exceed this time ,</a:t>
            </a:r>
          </a:p>
          <a:p>
            <a:r>
              <a:rPr lang="en-US" dirty="0"/>
              <a:t>					     Acceptance by the AHJ.</a:t>
            </a:r>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22</a:t>
            </a:fld>
            <a:endParaRPr lang="en-US"/>
          </a:p>
        </p:txBody>
      </p:sp>
    </p:spTree>
    <p:extLst>
      <p:ext uri="{BB962C8B-B14F-4D97-AF65-F5344CB8AC3E}">
        <p14:creationId xmlns:p14="http://schemas.microsoft.com/office/powerpoint/2010/main" val="2670594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DAD6-3A7A-4FAB-B10B-FD22AEF44A89}"/>
              </a:ext>
            </a:extLst>
          </p:cNvPr>
          <p:cNvSpPr>
            <a:spLocks noGrp="1"/>
          </p:cNvSpPr>
          <p:nvPr>
            <p:ph type="title"/>
          </p:nvPr>
        </p:nvSpPr>
        <p:spPr/>
        <p:txBody>
          <a:bodyPr/>
          <a:lstStyle/>
          <a:p>
            <a:r>
              <a:rPr lang="en-US" dirty="0"/>
              <a:t>Certification Bulletin 2017-02A</a:t>
            </a:r>
            <a:br>
              <a:rPr lang="en-US" dirty="0"/>
            </a:br>
            <a:r>
              <a:rPr lang="en-US" dirty="0"/>
              <a:t>Managed Facilities Voice Networks - MFVN</a:t>
            </a:r>
          </a:p>
        </p:txBody>
      </p:sp>
      <p:sp>
        <p:nvSpPr>
          <p:cNvPr id="3" name="Content Placeholder 2">
            <a:extLst>
              <a:ext uri="{FF2B5EF4-FFF2-40B4-BE49-F238E27FC236}">
                <a16:creationId xmlns:a16="http://schemas.microsoft.com/office/drawing/2014/main" id="{FFF4A26D-2B3A-437A-827D-DB9F42EF49C3}"/>
              </a:ext>
            </a:extLst>
          </p:cNvPr>
          <p:cNvSpPr>
            <a:spLocks noGrp="1"/>
          </p:cNvSpPr>
          <p:nvPr>
            <p:ph idx="1"/>
          </p:nvPr>
        </p:nvSpPr>
        <p:spPr/>
        <p:txBody>
          <a:bodyPr/>
          <a:lstStyle/>
          <a:p>
            <a:pPr lvl="0"/>
            <a:r>
              <a:rPr lang="en-US" sz="1800" b="1" dirty="0"/>
              <a:t>MFVN Definition</a:t>
            </a:r>
            <a:r>
              <a:rPr lang="en-US" sz="1800" dirty="0"/>
              <a:t>:</a:t>
            </a:r>
          </a:p>
          <a:p>
            <a:r>
              <a:rPr lang="en-US" sz="1800" dirty="0"/>
              <a:t>Managed Facilities-Based Voice Network (MFVN). A physical facilities-based network capable of transmitting real time signals with formats unchanged that is managed, operated, and maintained by the service provider to ensure service quality and reliability from the subscriber location to public switched telephone network (PSTN) interconnection points or other MFVN peer networks.</a:t>
            </a:r>
          </a:p>
          <a:p>
            <a:r>
              <a:rPr lang="en-US" sz="1800" dirty="0"/>
              <a:t> </a:t>
            </a:r>
          </a:p>
          <a:p>
            <a:pPr lvl="0"/>
            <a:r>
              <a:rPr lang="en-US" sz="1800" b="1" dirty="0"/>
              <a:t>PSTN Definition</a:t>
            </a:r>
            <a:r>
              <a:rPr lang="en-US" sz="1800" dirty="0"/>
              <a:t>:</a:t>
            </a:r>
          </a:p>
          <a:p>
            <a:r>
              <a:rPr lang="en-US" sz="1800" dirty="0"/>
              <a:t>Public Switched Telephone Network (PSTN). An assembly of communications equipment and telephone service providers that utilize managed facilities-based voice networks (MFVN) to provide the general public with the ability to establish communications channels via discrete dialing codes.</a:t>
            </a:r>
          </a:p>
          <a:p>
            <a:endParaRPr lang="en-US" dirty="0"/>
          </a:p>
        </p:txBody>
      </p:sp>
      <p:sp>
        <p:nvSpPr>
          <p:cNvPr id="4" name="Slide Number Placeholder 3">
            <a:extLst>
              <a:ext uri="{FF2B5EF4-FFF2-40B4-BE49-F238E27FC236}">
                <a16:creationId xmlns:a16="http://schemas.microsoft.com/office/drawing/2014/main" id="{C018DFE2-B4F1-42C7-B685-CA2A1D0770C4}"/>
              </a:ext>
            </a:extLst>
          </p:cNvPr>
          <p:cNvSpPr>
            <a:spLocks noGrp="1"/>
          </p:cNvSpPr>
          <p:nvPr>
            <p:ph type="sldNum" sz="quarter" idx="10"/>
          </p:nvPr>
        </p:nvSpPr>
        <p:spPr/>
        <p:txBody>
          <a:bodyPr/>
          <a:lstStyle/>
          <a:p>
            <a:pPr>
              <a:defRPr/>
            </a:pPr>
            <a:fld id="{373AE26D-2D88-344F-945E-F2B96DB8666E}" type="slidenum">
              <a:rPr lang="en-US" smtClean="0"/>
              <a:pPr>
                <a:defRPr/>
              </a:pPr>
              <a:t>23</a:t>
            </a:fld>
            <a:endParaRPr lang="en-US"/>
          </a:p>
        </p:txBody>
      </p:sp>
    </p:spTree>
    <p:extLst>
      <p:ext uri="{BB962C8B-B14F-4D97-AF65-F5344CB8AC3E}">
        <p14:creationId xmlns:p14="http://schemas.microsoft.com/office/powerpoint/2010/main" val="2819053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9CC1A-67A9-441C-BDB0-26010FAFE646}"/>
              </a:ext>
            </a:extLst>
          </p:cNvPr>
          <p:cNvSpPr>
            <a:spLocks noGrp="1"/>
          </p:cNvSpPr>
          <p:nvPr>
            <p:ph type="title"/>
          </p:nvPr>
        </p:nvSpPr>
        <p:spPr>
          <a:xfrm>
            <a:off x="457200" y="274638"/>
            <a:ext cx="8229600" cy="649701"/>
          </a:xfrm>
        </p:spPr>
        <p:txBody>
          <a:bodyPr/>
          <a:lstStyle/>
          <a:p>
            <a:r>
              <a:rPr lang="en-US" sz="2400" dirty="0"/>
              <a:t>What does this mean for Signal Receiving </a:t>
            </a:r>
            <a:r>
              <a:rPr lang="en-US" sz="2400" dirty="0" err="1"/>
              <a:t>Centres</a:t>
            </a:r>
            <a:r>
              <a:rPr lang="en-US" sz="2400" dirty="0"/>
              <a:t>?</a:t>
            </a:r>
          </a:p>
        </p:txBody>
      </p:sp>
      <p:sp>
        <p:nvSpPr>
          <p:cNvPr id="3" name="Content Placeholder 2">
            <a:extLst>
              <a:ext uri="{FF2B5EF4-FFF2-40B4-BE49-F238E27FC236}">
                <a16:creationId xmlns:a16="http://schemas.microsoft.com/office/drawing/2014/main" id="{573D4307-D442-4CBE-8BA0-3FAB6314F59E}"/>
              </a:ext>
            </a:extLst>
          </p:cNvPr>
          <p:cNvSpPr>
            <a:spLocks noGrp="1"/>
          </p:cNvSpPr>
          <p:nvPr>
            <p:ph idx="1"/>
          </p:nvPr>
        </p:nvSpPr>
        <p:spPr>
          <a:xfrm>
            <a:off x="457200" y="1103244"/>
            <a:ext cx="8229600" cy="5022920"/>
          </a:xfrm>
        </p:spPr>
        <p:txBody>
          <a:bodyPr/>
          <a:lstStyle/>
          <a:p>
            <a:pPr>
              <a:buFont typeface="Arial" panose="020B0604020202020204" pitchFamily="34" charset="0"/>
              <a:buChar char="•"/>
            </a:pPr>
            <a:r>
              <a:rPr lang="en-US" dirty="0"/>
              <a:t>Introduction of Digital Phone Service for Fire monitoring.</a:t>
            </a:r>
          </a:p>
          <a:p>
            <a:pPr>
              <a:buFont typeface="Arial" panose="020B0604020202020204" pitchFamily="34" charset="0"/>
              <a:buChar char="•"/>
            </a:pPr>
            <a:endParaRPr lang="en-US" dirty="0"/>
          </a:p>
          <a:p>
            <a:pPr>
              <a:buFont typeface="Arial" panose="020B0604020202020204" pitchFamily="34" charset="0"/>
              <a:buChar char="•"/>
            </a:pPr>
            <a:r>
              <a:rPr lang="en-US" dirty="0"/>
              <a:t>MFVN Companies no longer provide 24 </a:t>
            </a:r>
            <a:r>
              <a:rPr lang="en-US" dirty="0" err="1"/>
              <a:t>hr</a:t>
            </a:r>
            <a:r>
              <a:rPr lang="en-US" dirty="0"/>
              <a:t> standby power on phone services from the central offices. Now reduced to 8 hours on average.</a:t>
            </a:r>
          </a:p>
          <a:p>
            <a:pPr>
              <a:buFont typeface="Arial" panose="020B0604020202020204" pitchFamily="34" charset="0"/>
              <a:buChar char="•"/>
            </a:pPr>
            <a:endParaRPr lang="en-US" dirty="0"/>
          </a:p>
          <a:p>
            <a:pPr>
              <a:buFont typeface="Arial" panose="020B0604020202020204" pitchFamily="34" charset="0"/>
              <a:buChar char="•"/>
            </a:pPr>
            <a:r>
              <a:rPr lang="en-US" dirty="0"/>
              <a:t>NFPA 72 – dealt with this 3 years ago requiring an increased frequency of testing the phone line connecting to every 6 hours instead of every 24 hours.</a:t>
            </a:r>
          </a:p>
          <a:p>
            <a:pPr>
              <a:buFont typeface="Arial" panose="020B0604020202020204" pitchFamily="34" charset="0"/>
              <a:buChar char="•"/>
            </a:pPr>
            <a:endParaRPr lang="en-US" dirty="0"/>
          </a:p>
          <a:p>
            <a:pPr>
              <a:buFont typeface="Arial" panose="020B0604020202020204" pitchFamily="34" charset="0"/>
              <a:buChar char="•"/>
            </a:pPr>
            <a:r>
              <a:rPr lang="en-US" dirty="0"/>
              <a:t>ULC Certificate Services adopted the same frequency on passive communication systems.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C72F7DA-365A-498C-82BE-AC2AF84AE631}"/>
              </a:ext>
            </a:extLst>
          </p:cNvPr>
          <p:cNvSpPr>
            <a:spLocks noGrp="1"/>
          </p:cNvSpPr>
          <p:nvPr>
            <p:ph type="sldNum" sz="quarter" idx="10"/>
          </p:nvPr>
        </p:nvSpPr>
        <p:spPr/>
        <p:txBody>
          <a:bodyPr/>
          <a:lstStyle/>
          <a:p>
            <a:pPr>
              <a:defRPr/>
            </a:pPr>
            <a:fld id="{373AE26D-2D88-344F-945E-F2B96DB8666E}" type="slidenum">
              <a:rPr lang="en-US" smtClean="0"/>
              <a:pPr>
                <a:defRPr/>
              </a:pPr>
              <a:t>24</a:t>
            </a:fld>
            <a:endParaRPr lang="en-US"/>
          </a:p>
        </p:txBody>
      </p:sp>
    </p:spTree>
    <p:extLst>
      <p:ext uri="{BB962C8B-B14F-4D97-AF65-F5344CB8AC3E}">
        <p14:creationId xmlns:p14="http://schemas.microsoft.com/office/powerpoint/2010/main" val="2980633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34532-0AA0-4E5A-BFC8-F527EF8C0B51}"/>
              </a:ext>
            </a:extLst>
          </p:cNvPr>
          <p:cNvSpPr>
            <a:spLocks noGrp="1"/>
          </p:cNvSpPr>
          <p:nvPr>
            <p:ph type="title"/>
          </p:nvPr>
        </p:nvSpPr>
        <p:spPr>
          <a:xfrm>
            <a:off x="457200" y="274637"/>
            <a:ext cx="8229600" cy="927997"/>
          </a:xfrm>
        </p:spPr>
        <p:txBody>
          <a:bodyPr/>
          <a:lstStyle/>
          <a:p>
            <a:r>
              <a:rPr lang="en-US" dirty="0"/>
              <a:t>What does this mean under the ULC Certificate Program for fire monitoring systems?</a:t>
            </a:r>
          </a:p>
        </p:txBody>
      </p:sp>
      <p:sp>
        <p:nvSpPr>
          <p:cNvPr id="3" name="Content Placeholder 2">
            <a:extLst>
              <a:ext uri="{FF2B5EF4-FFF2-40B4-BE49-F238E27FC236}">
                <a16:creationId xmlns:a16="http://schemas.microsoft.com/office/drawing/2014/main" id="{4CF0306F-481A-4A0C-95DB-2B05B963A59E}"/>
              </a:ext>
            </a:extLst>
          </p:cNvPr>
          <p:cNvSpPr>
            <a:spLocks noGrp="1"/>
          </p:cNvSpPr>
          <p:nvPr>
            <p:ph idx="1"/>
          </p:nvPr>
        </p:nvSpPr>
        <p:spPr/>
        <p:txBody>
          <a:bodyPr/>
          <a:lstStyle/>
          <a:p>
            <a:r>
              <a:rPr lang="en-US" dirty="0"/>
              <a:t>Bulletin Dated Sept. 20, 2017</a:t>
            </a:r>
          </a:p>
          <a:p>
            <a:endParaRPr lang="en-US" dirty="0"/>
          </a:p>
          <a:p>
            <a:pPr>
              <a:buFont typeface="Arial" panose="020B0604020202020204" pitchFamily="34" charset="0"/>
              <a:buChar char="•"/>
            </a:pPr>
            <a:r>
              <a:rPr lang="en-US" dirty="0"/>
              <a:t>New Systems must comply.</a:t>
            </a:r>
          </a:p>
          <a:p>
            <a:pPr>
              <a:buFont typeface="Arial" panose="020B0604020202020204" pitchFamily="34" charset="0"/>
              <a:buChar char="•"/>
            </a:pPr>
            <a:endParaRPr lang="en-US" dirty="0"/>
          </a:p>
          <a:p>
            <a:pPr>
              <a:buFont typeface="Arial" panose="020B0604020202020204" pitchFamily="34" charset="0"/>
              <a:buChar char="•"/>
            </a:pPr>
            <a:r>
              <a:rPr lang="en-US" dirty="0"/>
              <a:t>Existing systems will need to comply in the future.</a:t>
            </a:r>
          </a:p>
          <a:p>
            <a:pPr>
              <a:buFont typeface="Arial" panose="020B0604020202020204" pitchFamily="34" charset="0"/>
              <a:buChar char="•"/>
            </a:pPr>
            <a:endParaRPr lang="en-US" dirty="0"/>
          </a:p>
          <a:p>
            <a:pPr marL="0" indent="0"/>
            <a:r>
              <a:rPr lang="en-US" dirty="0"/>
              <a:t>       - Annual audit finding will be giving an Observation</a:t>
            </a:r>
          </a:p>
          <a:p>
            <a:pPr marL="0" indent="0"/>
            <a:r>
              <a:rPr lang="en-US" dirty="0"/>
              <a:t>       - 1 year to comply to increase frequency.</a:t>
            </a:r>
          </a:p>
        </p:txBody>
      </p:sp>
      <p:sp>
        <p:nvSpPr>
          <p:cNvPr id="4" name="Slide Number Placeholder 3">
            <a:extLst>
              <a:ext uri="{FF2B5EF4-FFF2-40B4-BE49-F238E27FC236}">
                <a16:creationId xmlns:a16="http://schemas.microsoft.com/office/drawing/2014/main" id="{9539605F-CF3C-46EA-95C4-9909AFEC2C15}"/>
              </a:ext>
            </a:extLst>
          </p:cNvPr>
          <p:cNvSpPr>
            <a:spLocks noGrp="1"/>
          </p:cNvSpPr>
          <p:nvPr>
            <p:ph type="sldNum" sz="quarter" idx="10"/>
          </p:nvPr>
        </p:nvSpPr>
        <p:spPr/>
        <p:txBody>
          <a:bodyPr/>
          <a:lstStyle/>
          <a:p>
            <a:pPr>
              <a:defRPr/>
            </a:pPr>
            <a:fld id="{373AE26D-2D88-344F-945E-F2B96DB8666E}" type="slidenum">
              <a:rPr lang="en-US" smtClean="0"/>
              <a:pPr>
                <a:defRPr/>
              </a:pPr>
              <a:t>25</a:t>
            </a:fld>
            <a:endParaRPr lang="en-US"/>
          </a:p>
        </p:txBody>
      </p:sp>
    </p:spTree>
    <p:extLst>
      <p:ext uri="{BB962C8B-B14F-4D97-AF65-F5344CB8AC3E}">
        <p14:creationId xmlns:p14="http://schemas.microsoft.com/office/powerpoint/2010/main" val="180729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42A4E-1FF6-4E0A-8C99-479A4D81B1C9}"/>
              </a:ext>
            </a:extLst>
          </p:cNvPr>
          <p:cNvSpPr>
            <a:spLocks noGrp="1"/>
          </p:cNvSpPr>
          <p:nvPr>
            <p:ph type="title"/>
          </p:nvPr>
        </p:nvSpPr>
        <p:spPr/>
        <p:txBody>
          <a:bodyPr/>
          <a:lstStyle/>
          <a:p>
            <a:pPr algn="ctr"/>
            <a:r>
              <a:rPr lang="en-US" dirty="0"/>
              <a:t>Introduction of New Web Certificates</a:t>
            </a:r>
            <a:br>
              <a:rPr lang="en-US" dirty="0"/>
            </a:br>
            <a:r>
              <a:rPr lang="en-US" dirty="0"/>
              <a:t>&amp;</a:t>
            </a:r>
            <a:br>
              <a:rPr lang="en-US" dirty="0"/>
            </a:br>
            <a:r>
              <a:rPr lang="en-US" dirty="0"/>
              <a:t>Alarm Hub</a:t>
            </a:r>
          </a:p>
        </p:txBody>
      </p:sp>
    </p:spTree>
    <p:extLst>
      <p:ext uri="{BB962C8B-B14F-4D97-AF65-F5344CB8AC3E}">
        <p14:creationId xmlns:p14="http://schemas.microsoft.com/office/powerpoint/2010/main" val="754196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884A-E5E8-4346-B6F4-EC60FDEA70F4}"/>
              </a:ext>
            </a:extLst>
          </p:cNvPr>
          <p:cNvSpPr>
            <a:spLocks noGrp="1"/>
          </p:cNvSpPr>
          <p:nvPr>
            <p:ph type="title"/>
          </p:nvPr>
        </p:nvSpPr>
        <p:spPr/>
        <p:txBody>
          <a:bodyPr/>
          <a:lstStyle/>
          <a:p>
            <a:r>
              <a:rPr lang="en-US" dirty="0"/>
              <a:t>Web Certificates Re-launch</a:t>
            </a:r>
          </a:p>
        </p:txBody>
      </p:sp>
      <p:sp>
        <p:nvSpPr>
          <p:cNvPr id="3" name="Content Placeholder 2">
            <a:extLst>
              <a:ext uri="{FF2B5EF4-FFF2-40B4-BE49-F238E27FC236}">
                <a16:creationId xmlns:a16="http://schemas.microsoft.com/office/drawing/2014/main" id="{3CF6EB84-85C8-4946-B65D-F63EBADB48FA}"/>
              </a:ext>
            </a:extLst>
          </p:cNvPr>
          <p:cNvSpPr>
            <a:spLocks noGrp="1"/>
          </p:cNvSpPr>
          <p:nvPr>
            <p:ph idx="1"/>
          </p:nvPr>
        </p:nvSpPr>
        <p:spPr>
          <a:xfrm>
            <a:off x="457200" y="1908313"/>
            <a:ext cx="8229600" cy="4251187"/>
          </a:xfrm>
        </p:spPr>
        <p:txBody>
          <a:bodyPr>
            <a:normAutofit/>
          </a:bodyPr>
          <a:lstStyle/>
          <a:p>
            <a:pPr marL="0" indent="0"/>
            <a:r>
              <a:rPr lang="en-US" sz="1800" dirty="0"/>
              <a:t>Web Certificates will relaunch a new web certificates portal Feb. 2018.</a:t>
            </a:r>
          </a:p>
          <a:p>
            <a:pPr marL="0" indent="0"/>
            <a:endParaRPr lang="en-US" sz="1800" dirty="0"/>
          </a:p>
          <a:p>
            <a:pPr marL="0" indent="0"/>
            <a:r>
              <a:rPr lang="en-US" sz="2000" dirty="0"/>
              <a:t>Alarm Hub  - Link       </a:t>
            </a:r>
            <a:r>
              <a:rPr lang="en-US" u="sng" dirty="0">
                <a:hlinkClick r:id="rId2"/>
              </a:rPr>
              <a:t>www.ul.com/alarmhubinfo</a:t>
            </a:r>
            <a:r>
              <a:rPr lang="en-US" dirty="0"/>
              <a:t> </a:t>
            </a:r>
            <a:endParaRPr lang="en-US" sz="2000" dirty="0"/>
          </a:p>
          <a:p>
            <a:pPr marL="0" indent="0"/>
            <a:endParaRPr lang="en-US" sz="1800" dirty="0"/>
          </a:p>
          <a:p>
            <a:pPr marL="285750" indent="-285750">
              <a:buFont typeface="Arial" panose="020B0604020202020204" pitchFamily="34" charset="0"/>
              <a:buChar char="•"/>
            </a:pPr>
            <a:r>
              <a:rPr lang="en-US" sz="1800" dirty="0"/>
              <a:t>Canada to pilot first in North America.</a:t>
            </a:r>
          </a:p>
          <a:p>
            <a:pPr marL="285750" indent="-285750">
              <a:buFont typeface="Arial" panose="020B0604020202020204" pitchFamily="34" charset="0"/>
              <a:buChar char="•"/>
            </a:pPr>
            <a:r>
              <a:rPr lang="en-US" sz="1800" dirty="0"/>
              <a:t>Enhance features for a better user experience.</a:t>
            </a:r>
          </a:p>
          <a:p>
            <a:pPr lvl="1"/>
            <a:r>
              <a:rPr lang="en-US" sz="1800" dirty="0"/>
              <a:t>      - Ease of use for all alarm companies</a:t>
            </a:r>
          </a:p>
          <a:p>
            <a:pPr lvl="1"/>
            <a:r>
              <a:rPr lang="en-US" sz="1800" dirty="0"/>
              <a:t>      - Better Reporting for all companies – SRC and dealers</a:t>
            </a:r>
          </a:p>
          <a:p>
            <a:pPr lvl="1"/>
            <a:r>
              <a:rPr lang="en-US" sz="1800" dirty="0"/>
              <a:t>       -  AHJ Portal for all certificates issued in jurisdictions</a:t>
            </a:r>
          </a:p>
          <a:p>
            <a:pPr lvl="1"/>
            <a:r>
              <a:rPr lang="en-US" sz="1800" dirty="0"/>
              <a:t>       - End user Portal for Insurers and Police Departments</a:t>
            </a:r>
          </a:p>
          <a:p>
            <a:pPr lvl="1"/>
            <a:r>
              <a:rPr lang="en-US" sz="1800" dirty="0"/>
              <a:t>       - Instant notifications – new and canceled certificates</a:t>
            </a:r>
          </a:p>
          <a:p>
            <a:pPr>
              <a:buFont typeface="Arial" panose="020B0604020202020204" pitchFamily="34" charset="0"/>
              <a:buChar char="•"/>
            </a:pPr>
            <a:endParaRPr lang="en-US" sz="1800" dirty="0"/>
          </a:p>
          <a:p>
            <a:pPr marL="0" indent="0"/>
            <a:endParaRPr lang="en-US" sz="1800" dirty="0"/>
          </a:p>
        </p:txBody>
      </p:sp>
      <p:sp>
        <p:nvSpPr>
          <p:cNvPr id="4" name="Slide Number Placeholder 3">
            <a:extLst>
              <a:ext uri="{FF2B5EF4-FFF2-40B4-BE49-F238E27FC236}">
                <a16:creationId xmlns:a16="http://schemas.microsoft.com/office/drawing/2014/main" id="{D2E482E1-2F3F-4623-BEC9-CF64B7049541}"/>
              </a:ext>
            </a:extLst>
          </p:cNvPr>
          <p:cNvSpPr>
            <a:spLocks noGrp="1"/>
          </p:cNvSpPr>
          <p:nvPr>
            <p:ph type="sldNum" sz="quarter" idx="10"/>
          </p:nvPr>
        </p:nvSpPr>
        <p:spPr/>
        <p:txBody>
          <a:bodyPr/>
          <a:lstStyle/>
          <a:p>
            <a:pPr>
              <a:defRPr/>
            </a:pPr>
            <a:fld id="{74A5C745-0183-F448-8441-08D771CBE5D4}" type="slidenum">
              <a:rPr lang="en-US" smtClean="0"/>
              <a:pPr>
                <a:defRPr/>
              </a:pPr>
              <a:t>27</a:t>
            </a:fld>
            <a:endParaRPr lang="en-US"/>
          </a:p>
        </p:txBody>
      </p:sp>
    </p:spTree>
    <p:extLst>
      <p:ext uri="{BB962C8B-B14F-4D97-AF65-F5344CB8AC3E}">
        <p14:creationId xmlns:p14="http://schemas.microsoft.com/office/powerpoint/2010/main" val="2871229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3707-C9F8-4EEA-A246-E793FE7E0EDC}"/>
              </a:ext>
            </a:extLst>
          </p:cNvPr>
          <p:cNvSpPr>
            <a:spLocks noGrp="1"/>
          </p:cNvSpPr>
          <p:nvPr>
            <p:ph type="title"/>
          </p:nvPr>
        </p:nvSpPr>
        <p:spPr/>
        <p:txBody>
          <a:bodyPr/>
          <a:lstStyle/>
          <a:p>
            <a:r>
              <a:rPr lang="en-US" dirty="0"/>
              <a:t>Web Certificates Relaunch Continued</a:t>
            </a:r>
          </a:p>
        </p:txBody>
      </p:sp>
      <p:sp>
        <p:nvSpPr>
          <p:cNvPr id="3" name="Content Placeholder 2">
            <a:extLst>
              <a:ext uri="{FF2B5EF4-FFF2-40B4-BE49-F238E27FC236}">
                <a16:creationId xmlns:a16="http://schemas.microsoft.com/office/drawing/2014/main" id="{A6851BAF-0F14-4EE1-8890-4CC49D66FE50}"/>
              </a:ext>
            </a:extLst>
          </p:cNvPr>
          <p:cNvSpPr>
            <a:spLocks noGrp="1"/>
          </p:cNvSpPr>
          <p:nvPr>
            <p:ph idx="1"/>
          </p:nvPr>
        </p:nvSpPr>
        <p:spPr/>
        <p:txBody>
          <a:bodyPr/>
          <a:lstStyle/>
          <a:p>
            <a:endParaRPr lang="en-US" dirty="0"/>
          </a:p>
          <a:p>
            <a:endParaRPr lang="en-US" dirty="0"/>
          </a:p>
          <a:p>
            <a:r>
              <a:rPr lang="en-US" dirty="0"/>
              <a:t>Future features – Later 2018</a:t>
            </a:r>
          </a:p>
          <a:p>
            <a:endParaRPr lang="en-US" dirty="0"/>
          </a:p>
          <a:p>
            <a:pPr>
              <a:buFont typeface="Arial" panose="020B0604020202020204" pitchFamily="34" charset="0"/>
              <a:buChar char="•"/>
            </a:pPr>
            <a:r>
              <a:rPr lang="en-US" dirty="0"/>
              <a:t>Access to invoices</a:t>
            </a:r>
          </a:p>
          <a:p>
            <a:pPr>
              <a:buFont typeface="Arial" panose="020B0604020202020204" pitchFamily="34" charset="0"/>
              <a:buChar char="•"/>
            </a:pPr>
            <a:r>
              <a:rPr lang="en-US" dirty="0"/>
              <a:t>Access to annual audit reports.</a:t>
            </a:r>
          </a:p>
          <a:p>
            <a:pPr>
              <a:buFont typeface="Arial" panose="020B0604020202020204" pitchFamily="34" charset="0"/>
              <a:buChar char="•"/>
            </a:pPr>
            <a:r>
              <a:rPr lang="en-US" dirty="0"/>
              <a:t>Ability to close out audit findings through the portal.</a:t>
            </a:r>
          </a:p>
          <a:p>
            <a:pPr>
              <a:buFont typeface="Arial" panose="020B0604020202020204" pitchFamily="34" charset="0"/>
              <a:buChar char="•"/>
            </a:pPr>
            <a:endParaRPr lang="en-US" dirty="0"/>
          </a:p>
          <a:p>
            <a:pPr>
              <a:buFont typeface="Arial" panose="020B0604020202020204" pitchFamily="34" charset="0"/>
              <a:buChar char="•"/>
            </a:pPr>
            <a:r>
              <a:rPr lang="en-US" dirty="0"/>
              <a:t>And more to come as users identify other opportunities for it functionality.</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5D22F65-BEF1-4416-99A5-C1516E1B96E6}"/>
              </a:ext>
            </a:extLst>
          </p:cNvPr>
          <p:cNvSpPr>
            <a:spLocks noGrp="1"/>
          </p:cNvSpPr>
          <p:nvPr>
            <p:ph type="sldNum" sz="quarter" idx="10"/>
          </p:nvPr>
        </p:nvSpPr>
        <p:spPr/>
        <p:txBody>
          <a:bodyPr/>
          <a:lstStyle/>
          <a:p>
            <a:pPr>
              <a:defRPr/>
            </a:pPr>
            <a:fld id="{373AE26D-2D88-344F-945E-F2B96DB8666E}" type="slidenum">
              <a:rPr lang="en-US" smtClean="0"/>
              <a:pPr>
                <a:defRPr/>
              </a:pPr>
              <a:t>28</a:t>
            </a:fld>
            <a:endParaRPr lang="en-US"/>
          </a:p>
        </p:txBody>
      </p:sp>
    </p:spTree>
    <p:extLst>
      <p:ext uri="{BB962C8B-B14F-4D97-AF65-F5344CB8AC3E}">
        <p14:creationId xmlns:p14="http://schemas.microsoft.com/office/powerpoint/2010/main" val="25935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6577-026E-4CD9-83E1-58321F09F3F7}"/>
              </a:ext>
            </a:extLst>
          </p:cNvPr>
          <p:cNvSpPr>
            <a:spLocks noGrp="1"/>
          </p:cNvSpPr>
          <p:nvPr>
            <p:ph type="title"/>
          </p:nvPr>
        </p:nvSpPr>
        <p:spPr/>
        <p:txBody>
          <a:bodyPr/>
          <a:lstStyle/>
          <a:p>
            <a:r>
              <a:rPr lang="en-US" dirty="0"/>
              <a:t>Web Certificates &amp; Alarm Hub</a:t>
            </a:r>
          </a:p>
        </p:txBody>
      </p:sp>
      <p:sp>
        <p:nvSpPr>
          <p:cNvPr id="3" name="Content Placeholder 2">
            <a:extLst>
              <a:ext uri="{FF2B5EF4-FFF2-40B4-BE49-F238E27FC236}">
                <a16:creationId xmlns:a16="http://schemas.microsoft.com/office/drawing/2014/main" id="{A4DD8DF2-9971-4BB4-9ED4-767639C00D5E}"/>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sz="2000" dirty="0"/>
              <a:t>Drop by the ULC Booth for further information on the new design.</a:t>
            </a:r>
          </a:p>
        </p:txBody>
      </p:sp>
      <p:sp>
        <p:nvSpPr>
          <p:cNvPr id="4" name="Slide Number Placeholder 3">
            <a:extLst>
              <a:ext uri="{FF2B5EF4-FFF2-40B4-BE49-F238E27FC236}">
                <a16:creationId xmlns:a16="http://schemas.microsoft.com/office/drawing/2014/main" id="{9FAA4C0D-8C93-4911-99B5-02E7A6B85FC6}"/>
              </a:ext>
            </a:extLst>
          </p:cNvPr>
          <p:cNvSpPr>
            <a:spLocks noGrp="1"/>
          </p:cNvSpPr>
          <p:nvPr>
            <p:ph type="sldNum" sz="quarter" idx="10"/>
          </p:nvPr>
        </p:nvSpPr>
        <p:spPr/>
        <p:txBody>
          <a:bodyPr/>
          <a:lstStyle/>
          <a:p>
            <a:pPr>
              <a:defRPr/>
            </a:pPr>
            <a:fld id="{74A5C745-0183-F448-8441-08D771CBE5D4}" type="slidenum">
              <a:rPr lang="en-US" smtClean="0"/>
              <a:pPr>
                <a:defRPr/>
              </a:pPr>
              <a:t>29</a:t>
            </a:fld>
            <a:endParaRPr lang="en-US"/>
          </a:p>
        </p:txBody>
      </p:sp>
    </p:spTree>
    <p:extLst>
      <p:ext uri="{BB962C8B-B14F-4D97-AF65-F5344CB8AC3E}">
        <p14:creationId xmlns:p14="http://schemas.microsoft.com/office/powerpoint/2010/main" val="238217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DB3F-85C2-434E-B6C3-0E66BA7764BF}"/>
              </a:ext>
            </a:extLst>
          </p:cNvPr>
          <p:cNvSpPr>
            <a:spLocks noGrp="1"/>
          </p:cNvSpPr>
          <p:nvPr>
            <p:ph type="title"/>
          </p:nvPr>
        </p:nvSpPr>
        <p:spPr/>
        <p:txBody>
          <a:bodyPr/>
          <a:lstStyle/>
          <a:p>
            <a:pPr algn="ctr"/>
            <a:r>
              <a:rPr lang="en-US" dirty="0"/>
              <a:t>Standards Affecting Signal Receiving </a:t>
            </a:r>
            <a:r>
              <a:rPr lang="en-US" dirty="0" err="1"/>
              <a:t>Centres</a:t>
            </a:r>
            <a:r>
              <a:rPr lang="en-US" dirty="0"/>
              <a:t>- Under Review</a:t>
            </a:r>
          </a:p>
        </p:txBody>
      </p:sp>
      <p:sp>
        <p:nvSpPr>
          <p:cNvPr id="3" name="Content Placeholder 2">
            <a:extLst>
              <a:ext uri="{FF2B5EF4-FFF2-40B4-BE49-F238E27FC236}">
                <a16:creationId xmlns:a16="http://schemas.microsoft.com/office/drawing/2014/main" id="{6B2B30ED-1A37-4738-9891-7DC0F1247699}"/>
              </a:ext>
            </a:extLst>
          </p:cNvPr>
          <p:cNvSpPr>
            <a:spLocks noGrp="1"/>
          </p:cNvSpPr>
          <p:nvPr>
            <p:ph idx="1"/>
          </p:nvPr>
        </p:nvSpPr>
        <p:spPr>
          <a:xfrm>
            <a:off x="457200" y="1928191"/>
            <a:ext cx="8229600" cy="4197971"/>
          </a:xfrm>
        </p:spPr>
        <p:txBody>
          <a:bodyPr>
            <a:normAutofit fontScale="92500" lnSpcReduction="10000"/>
          </a:bodyPr>
          <a:lstStyle/>
          <a:p>
            <a:endParaRPr lang="en-US" dirty="0"/>
          </a:p>
          <a:p>
            <a:r>
              <a:rPr lang="en-US" dirty="0"/>
              <a:t>CAN/ULC-S301 </a:t>
            </a:r>
            <a:r>
              <a:rPr lang="en-US" sz="1800" dirty="0"/>
              <a:t>– </a:t>
            </a:r>
            <a:r>
              <a:rPr lang="en-CA" sz="1800" dirty="0"/>
              <a:t>STANDARD FOR SIGNAL RECEIVING CENTRES</a:t>
            </a:r>
            <a:br>
              <a:rPr lang="en-CA" sz="1800" dirty="0"/>
            </a:br>
            <a:r>
              <a:rPr lang="en-CA" sz="1800" dirty="0"/>
              <a:t>                                     CONFIGURATIONS and OPERATIONS (NEW)</a:t>
            </a:r>
          </a:p>
          <a:p>
            <a:r>
              <a:rPr lang="en-CA" sz="1800" dirty="0"/>
              <a:t>                                       - New Edition to be released early to mid 2018</a:t>
            </a:r>
          </a:p>
          <a:p>
            <a:endParaRPr lang="en-CA" sz="1800" dirty="0"/>
          </a:p>
          <a:p>
            <a:endParaRPr lang="en-CA" sz="1800" dirty="0"/>
          </a:p>
          <a:p>
            <a:r>
              <a:rPr lang="en-CA" sz="2400" dirty="0"/>
              <a:t>CAN/ULC-S561 - </a:t>
            </a:r>
            <a:r>
              <a:rPr lang="en-US" sz="1700" dirty="0"/>
              <a:t>STANDARD FOR INSTALLATION AND SERVICES FOR </a:t>
            </a:r>
            <a:r>
              <a:rPr lang="en-US" sz="1700" i="1" dirty="0"/>
              <a:t>FIRE                            					SIGNAL RECEIVING CENTRE</a:t>
            </a:r>
            <a:r>
              <a:rPr lang="en-US" sz="1700" dirty="0"/>
              <a:t>S AND SYSTEMS  (NEW)</a:t>
            </a:r>
          </a:p>
          <a:p>
            <a:r>
              <a:rPr lang="en-US" sz="1700" dirty="0"/>
              <a:t>                                      -  </a:t>
            </a:r>
            <a:r>
              <a:rPr lang="en-US" sz="1900" dirty="0"/>
              <a:t>New Edition to be released early  to mid 2018</a:t>
            </a:r>
          </a:p>
          <a:p>
            <a:endParaRPr lang="en-CA" sz="1900" dirty="0"/>
          </a:p>
          <a:p>
            <a:endParaRPr lang="en-CA" sz="1800" dirty="0"/>
          </a:p>
          <a:p>
            <a:r>
              <a:rPr lang="en-US" sz="1900" dirty="0"/>
              <a:t>Important :   Harmonization of the Construction Sections</a:t>
            </a:r>
          </a:p>
          <a:p>
            <a:r>
              <a:rPr lang="en-CA" dirty="0"/>
              <a:t> </a:t>
            </a: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CF9D4D4-3FD2-4C85-8F1F-257190ACFFE1}"/>
              </a:ext>
            </a:extLst>
          </p:cNvPr>
          <p:cNvSpPr>
            <a:spLocks noGrp="1"/>
          </p:cNvSpPr>
          <p:nvPr>
            <p:ph type="sldNum" sz="quarter" idx="10"/>
          </p:nvPr>
        </p:nvSpPr>
        <p:spPr/>
        <p:txBody>
          <a:bodyPr/>
          <a:lstStyle/>
          <a:p>
            <a:pPr>
              <a:defRPr/>
            </a:pPr>
            <a:fld id="{2CF9B393-1D32-C94A-A8DE-302BBD9B7DDE}" type="slidenum">
              <a:rPr lang="en-US" smtClean="0"/>
              <a:pPr>
                <a:defRPr/>
              </a:pPr>
              <a:t>3</a:t>
            </a:fld>
            <a:endParaRPr lang="en-US"/>
          </a:p>
        </p:txBody>
      </p:sp>
    </p:spTree>
    <p:extLst>
      <p:ext uri="{BB962C8B-B14F-4D97-AF65-F5344CB8AC3E}">
        <p14:creationId xmlns:p14="http://schemas.microsoft.com/office/powerpoint/2010/main" val="590597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ULC Standards</a:t>
            </a:r>
          </a:p>
        </p:txBody>
      </p:sp>
      <p:sp>
        <p:nvSpPr>
          <p:cNvPr id="3" name="Content Placeholder 2"/>
          <p:cNvSpPr>
            <a:spLocks noGrp="1"/>
          </p:cNvSpPr>
          <p:nvPr>
            <p:ph idx="1"/>
          </p:nvPr>
        </p:nvSpPr>
        <p:spPr/>
        <p:txBody>
          <a:bodyPr/>
          <a:lstStyle/>
          <a:p>
            <a:pPr>
              <a:buFont typeface="Arial" pitchFamily="34" charset="0"/>
              <a:buChar char="•"/>
            </a:pPr>
            <a:r>
              <a:rPr lang="en-US" sz="2400" dirty="0"/>
              <a:t>Consensus Based</a:t>
            </a:r>
          </a:p>
          <a:p>
            <a:pPr lvl="3">
              <a:buFont typeface="Arial" pitchFamily="34" charset="0"/>
              <a:buChar char="•"/>
            </a:pPr>
            <a:r>
              <a:rPr lang="en-US" sz="2000" dirty="0"/>
              <a:t>Cross section of industry must make up the Standards Committee</a:t>
            </a:r>
          </a:p>
          <a:p>
            <a:pPr>
              <a:buFont typeface="Arial" pitchFamily="34" charset="0"/>
              <a:buChar char="•"/>
            </a:pPr>
            <a:endParaRPr lang="en-US" sz="2400" dirty="0"/>
          </a:p>
          <a:p>
            <a:pPr>
              <a:buFont typeface="Arial" pitchFamily="34" charset="0"/>
              <a:buChar char="•"/>
            </a:pPr>
            <a:r>
              <a:rPr lang="en-US" sz="2400" dirty="0"/>
              <a:t>Who is involved in writing these Standards?</a:t>
            </a:r>
          </a:p>
          <a:p>
            <a:pPr lvl="3">
              <a:buFont typeface="Arial" pitchFamily="34" charset="0"/>
              <a:buChar char="•"/>
            </a:pPr>
            <a:r>
              <a:rPr lang="en-US" sz="2000" dirty="0"/>
              <a:t>Manufacturers, Alarm Companies, End Users, Insurers/AHJ’s</a:t>
            </a:r>
          </a:p>
          <a:p>
            <a:pPr>
              <a:buFont typeface="Arial" pitchFamily="34" charset="0"/>
              <a:buChar char="•"/>
            </a:pPr>
            <a:endParaRPr lang="en-US" sz="2400" dirty="0"/>
          </a:p>
          <a:p>
            <a:pPr>
              <a:buFont typeface="Arial" pitchFamily="34" charset="0"/>
              <a:buChar char="•"/>
            </a:pPr>
            <a:r>
              <a:rPr lang="en-US" sz="2400" dirty="0"/>
              <a:t>Can I get involved?</a:t>
            </a:r>
          </a:p>
          <a:p>
            <a:pPr lvl="3">
              <a:buFont typeface="Arial" pitchFamily="34" charset="0"/>
              <a:buChar char="•"/>
            </a:pPr>
            <a:r>
              <a:rPr lang="en-US" sz="2000" dirty="0"/>
              <a:t>YES , Contact ULC Standards if you want to comment on a Standard or be on a committee.</a:t>
            </a:r>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30</a:t>
            </a:fld>
            <a:endParaRPr lang="en-US"/>
          </a:p>
        </p:txBody>
      </p:sp>
    </p:spTree>
    <p:extLst>
      <p:ext uri="{BB962C8B-B14F-4D97-AF65-F5344CB8AC3E}">
        <p14:creationId xmlns:p14="http://schemas.microsoft.com/office/powerpoint/2010/main" val="4025637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3D113A2-9BCF-4775-B099-5102BA3F2A8C}"/>
              </a:ext>
            </a:extLst>
          </p:cNvPr>
          <p:cNvSpPr>
            <a:spLocks noGrp="1"/>
          </p:cNvSpPr>
          <p:nvPr>
            <p:ph type="title"/>
          </p:nvPr>
        </p:nvSpPr>
        <p:spPr/>
        <p:txBody>
          <a:bodyPr/>
          <a:lstStyle/>
          <a:p>
            <a:r>
              <a:rPr lang="en-US" altLang="en-US">
                <a:latin typeface="Arial" panose="020B0604020202020204" pitchFamily="34" charset="0"/>
                <a:ea typeface="Geneva"/>
                <a:cs typeface="Geneva"/>
              </a:rPr>
              <a:t>How can you get involved?</a:t>
            </a:r>
          </a:p>
        </p:txBody>
      </p:sp>
      <p:sp>
        <p:nvSpPr>
          <p:cNvPr id="22531" name="Content Placeholder 2">
            <a:extLst>
              <a:ext uri="{FF2B5EF4-FFF2-40B4-BE49-F238E27FC236}">
                <a16:creationId xmlns:a16="http://schemas.microsoft.com/office/drawing/2014/main" id="{DF36F41C-7662-4F7D-974E-2903F9501675}"/>
              </a:ext>
            </a:extLst>
          </p:cNvPr>
          <p:cNvSpPr>
            <a:spLocks noGrp="1"/>
          </p:cNvSpPr>
          <p:nvPr>
            <p:ph idx="1"/>
          </p:nvPr>
        </p:nvSpPr>
        <p:spPr/>
        <p:txBody>
          <a:bodyPr/>
          <a:lstStyle/>
          <a:p>
            <a:r>
              <a:rPr lang="en-US" altLang="en-US" b="1">
                <a:latin typeface="Arial" panose="020B0604020202020204" pitchFamily="34" charset="0"/>
                <a:ea typeface="Geneva"/>
                <a:cs typeface="Geneva"/>
              </a:rPr>
              <a:t>Commenting on Standards</a:t>
            </a:r>
          </a:p>
          <a:p>
            <a:endParaRPr lang="en-US" altLang="en-US">
              <a:latin typeface="Arial" panose="020B0604020202020204" pitchFamily="34" charset="0"/>
              <a:ea typeface="Geneva"/>
              <a:cs typeface="Geneva"/>
            </a:endParaRPr>
          </a:p>
          <a:p>
            <a:pPr>
              <a:buFontTx/>
              <a:buChar char="•"/>
            </a:pPr>
            <a:r>
              <a:rPr lang="en-US" altLang="en-US">
                <a:latin typeface="Arial" panose="020B0604020202020204" pitchFamily="34" charset="0"/>
                <a:ea typeface="Geneva"/>
                <a:cs typeface="Geneva"/>
              </a:rPr>
              <a:t>Request from ULC Standards access to these standards for review and comment- Access granted through the portal (CSDS)</a:t>
            </a:r>
          </a:p>
          <a:p>
            <a:pPr>
              <a:buFontTx/>
              <a:buChar char="•"/>
            </a:pPr>
            <a:endParaRPr lang="en-US" altLang="en-US">
              <a:latin typeface="Arial" panose="020B0604020202020204" pitchFamily="34" charset="0"/>
              <a:ea typeface="Geneva"/>
              <a:cs typeface="Geneva"/>
            </a:endParaRPr>
          </a:p>
          <a:p>
            <a:pPr>
              <a:buFontTx/>
              <a:buChar char="•"/>
            </a:pPr>
            <a:r>
              <a:rPr lang="en-US" altLang="en-US">
                <a:latin typeface="Arial" panose="020B0604020202020204" pitchFamily="34" charset="0"/>
                <a:ea typeface="Geneva"/>
                <a:cs typeface="Geneva"/>
              </a:rPr>
              <a:t>Automated notification when to comment</a:t>
            </a:r>
          </a:p>
          <a:p>
            <a:pPr>
              <a:buFontTx/>
              <a:buChar char="•"/>
            </a:pPr>
            <a:endParaRPr lang="en-US" altLang="en-US">
              <a:latin typeface="Arial" panose="020B0604020202020204" pitchFamily="34" charset="0"/>
              <a:ea typeface="Geneva"/>
              <a:cs typeface="Geneva"/>
            </a:endParaRPr>
          </a:p>
          <a:p>
            <a:pPr>
              <a:buFontTx/>
              <a:buChar char="•"/>
            </a:pPr>
            <a:r>
              <a:rPr lang="en-US" altLang="en-US">
                <a:latin typeface="Arial" panose="020B0604020202020204" pitchFamily="34" charset="0"/>
                <a:ea typeface="Geneva"/>
                <a:cs typeface="Geneva"/>
              </a:rPr>
              <a:t>Request reply for your comments</a:t>
            </a:r>
          </a:p>
          <a:p>
            <a:pPr>
              <a:buFontTx/>
              <a:buChar char="•"/>
            </a:pPr>
            <a:endParaRPr lang="en-US" altLang="en-US">
              <a:latin typeface="Arial" panose="020B0604020202020204" pitchFamily="34" charset="0"/>
              <a:ea typeface="Geneva"/>
              <a:cs typeface="Geneva"/>
            </a:endParaRPr>
          </a:p>
          <a:p>
            <a:pPr>
              <a:buFontTx/>
              <a:buChar char="•"/>
            </a:pPr>
            <a:r>
              <a:rPr lang="en-US" altLang="en-US">
                <a:latin typeface="Arial" panose="020B0604020202020204" pitchFamily="34" charset="0"/>
                <a:ea typeface="Geneva"/>
                <a:cs typeface="Geneva"/>
              </a:rPr>
              <a:t>New Standards- Always looking for help</a:t>
            </a:r>
          </a:p>
        </p:txBody>
      </p:sp>
    </p:spTree>
    <p:extLst>
      <p:ext uri="{BB962C8B-B14F-4D97-AF65-F5344CB8AC3E}">
        <p14:creationId xmlns:p14="http://schemas.microsoft.com/office/powerpoint/2010/main" val="3167141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happen if the rules are not followed.</a:t>
            </a:r>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32</a:t>
            </a:fld>
            <a:endParaRPr lang="en-US"/>
          </a:p>
        </p:txBody>
      </p:sp>
      <p:pic>
        <p:nvPicPr>
          <p:cNvPr id="5" name="Picture 2" descr="C:\Documents and Settings\50479\Application Data\Microsoft\Media Catalog\DSC002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691" y="1600200"/>
            <a:ext cx="6034617" cy="4525963"/>
          </a:xfrm>
        </p:spPr>
      </p:pic>
    </p:spTree>
    <p:extLst>
      <p:ext uri="{BB962C8B-B14F-4D97-AF65-F5344CB8AC3E}">
        <p14:creationId xmlns:p14="http://schemas.microsoft.com/office/powerpoint/2010/main" val="4274723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algn="ctr"/>
            <a:r>
              <a:rPr lang="en-US" dirty="0"/>
              <a:t>THANK YOU</a:t>
            </a:r>
          </a:p>
          <a:p>
            <a:endParaRPr lang="en-US" dirty="0"/>
          </a:p>
          <a:p>
            <a:r>
              <a:rPr lang="en-US" dirty="0"/>
              <a:t>  </a:t>
            </a:r>
          </a:p>
          <a:p>
            <a:endParaRPr lang="en-US" dirty="0"/>
          </a:p>
          <a:p>
            <a:r>
              <a:rPr lang="en-US" dirty="0"/>
              <a:t>      Contact Information </a:t>
            </a:r>
          </a:p>
          <a:p>
            <a:r>
              <a:rPr lang="en-US" dirty="0"/>
              <a:t>	Alan Cavers, Engineering Manager, </a:t>
            </a:r>
          </a:p>
          <a:p>
            <a:r>
              <a:rPr lang="en-US" dirty="0"/>
              <a:t>	Phone- 1-416-697-6762</a:t>
            </a:r>
          </a:p>
          <a:p>
            <a:r>
              <a:rPr lang="en-US" dirty="0"/>
              <a:t>	E-mail  alan.n.cavers@ul.com</a:t>
            </a:r>
          </a:p>
          <a:p>
            <a:r>
              <a:rPr lang="en-US" dirty="0"/>
              <a:t>  </a:t>
            </a:r>
          </a:p>
        </p:txBody>
      </p:sp>
      <p:sp>
        <p:nvSpPr>
          <p:cNvPr id="4" name="Slide Number Placeholder 3"/>
          <p:cNvSpPr>
            <a:spLocks noGrp="1"/>
          </p:cNvSpPr>
          <p:nvPr>
            <p:ph type="sldNum" sz="quarter" idx="10"/>
          </p:nvPr>
        </p:nvSpPr>
        <p:spPr/>
        <p:txBody>
          <a:bodyPr/>
          <a:lstStyle/>
          <a:p>
            <a:pPr>
              <a:defRPr/>
            </a:pPr>
            <a:fld id="{373AE26D-2D88-344F-945E-F2B96DB8666E}" type="slidenum">
              <a:rPr lang="en-US" smtClean="0"/>
              <a:pPr>
                <a:defRPr/>
              </a:pPr>
              <a:t>33</a:t>
            </a:fld>
            <a:endParaRPr lang="en-US"/>
          </a:p>
        </p:txBody>
      </p:sp>
    </p:spTree>
    <p:extLst>
      <p:ext uri="{BB962C8B-B14F-4D97-AF65-F5344CB8AC3E}">
        <p14:creationId xmlns:p14="http://schemas.microsoft.com/office/powerpoint/2010/main" val="1999444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677863"/>
            <a:ext cx="5486400" cy="1600200"/>
          </a:xfrm>
        </p:spPr>
        <p:txBody>
          <a:bodyPr/>
          <a:lstStyle/>
          <a:p>
            <a:pPr eaLnBrk="1" hangingPunct="1"/>
            <a:r>
              <a:rPr lang="en-US">
                <a:latin typeface="Arial" charset="0"/>
                <a:ea typeface="Geneva"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3017-F9E1-41B4-AB45-ADC863F4C9CF}"/>
              </a:ext>
            </a:extLst>
          </p:cNvPr>
          <p:cNvSpPr>
            <a:spLocks noGrp="1"/>
          </p:cNvSpPr>
          <p:nvPr>
            <p:ph type="title"/>
          </p:nvPr>
        </p:nvSpPr>
        <p:spPr/>
        <p:txBody>
          <a:bodyPr/>
          <a:lstStyle/>
          <a:p>
            <a:r>
              <a:rPr lang="en-US" dirty="0"/>
              <a:t>CAN/ULC- S301 – New Edition</a:t>
            </a:r>
          </a:p>
        </p:txBody>
      </p:sp>
      <p:sp>
        <p:nvSpPr>
          <p:cNvPr id="3" name="Content Placeholder 2">
            <a:extLst>
              <a:ext uri="{FF2B5EF4-FFF2-40B4-BE49-F238E27FC236}">
                <a16:creationId xmlns:a16="http://schemas.microsoft.com/office/drawing/2014/main" id="{F434948C-2112-406D-9525-207CE2035FDE}"/>
              </a:ext>
            </a:extLst>
          </p:cNvPr>
          <p:cNvSpPr>
            <a:spLocks noGrp="1"/>
          </p:cNvSpPr>
          <p:nvPr>
            <p:ph idx="1"/>
          </p:nvPr>
        </p:nvSpPr>
        <p:spPr>
          <a:xfrm>
            <a:off x="457200" y="1222513"/>
            <a:ext cx="8229600" cy="4903649"/>
          </a:xfrm>
        </p:spPr>
        <p:txBody>
          <a:bodyPr>
            <a:normAutofit lnSpcReduction="10000"/>
          </a:bodyPr>
          <a:lstStyle/>
          <a:p>
            <a:pPr marL="0" indent="0"/>
            <a:r>
              <a:rPr lang="en-US" sz="2400" dirty="0"/>
              <a:t>Key points to note: Proposed</a:t>
            </a:r>
          </a:p>
          <a:p>
            <a:pPr>
              <a:buFont typeface="Arial" panose="020B0604020202020204" pitchFamily="34" charset="0"/>
              <a:buChar char="•"/>
            </a:pPr>
            <a:r>
              <a:rPr lang="en-US" sz="2000" dirty="0"/>
              <a:t>Harmonization with S561 on the Construction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Relaxation on the Fire Separation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Expanded Section on Station Automation - </a:t>
            </a:r>
          </a:p>
          <a:p>
            <a:pPr>
              <a:buFont typeface="Arial" panose="020B0604020202020204" pitchFamily="34" charset="0"/>
              <a:buChar char="•"/>
            </a:pPr>
            <a:endParaRPr lang="en-US" sz="2000" dirty="0"/>
          </a:p>
          <a:p>
            <a:pPr>
              <a:buFont typeface="Arial" panose="020B0604020202020204" pitchFamily="34" charset="0"/>
              <a:buChar char="•"/>
            </a:pPr>
            <a:r>
              <a:rPr lang="en-US" sz="2000" dirty="0"/>
              <a:t>Remote Access Requirements</a:t>
            </a:r>
          </a:p>
          <a:p>
            <a:pPr marL="0" indent="0"/>
            <a:endParaRPr lang="en-US" sz="2000" dirty="0"/>
          </a:p>
          <a:p>
            <a:pPr>
              <a:buFont typeface="Arial" panose="020B0604020202020204" pitchFamily="34" charset="0"/>
              <a:buChar char="•"/>
            </a:pPr>
            <a:r>
              <a:rPr lang="en-US" sz="2000" dirty="0"/>
              <a:t>Hosted Central Station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Managed Video Services</a:t>
            </a:r>
          </a:p>
          <a:p>
            <a:pPr>
              <a:buFont typeface="Arial" panose="020B0604020202020204" pitchFamily="34" charset="0"/>
              <a:buChar char="•"/>
            </a:pPr>
            <a:endParaRPr lang="en-US" sz="2000" dirty="0"/>
          </a:p>
          <a:p>
            <a:pPr>
              <a:buFont typeface="Arial" panose="020B0604020202020204" pitchFamily="34" charset="0"/>
              <a:buChar char="•"/>
            </a:pPr>
            <a:r>
              <a:rPr lang="en-US" sz="2000" dirty="0"/>
              <a:t>Redundant Site Requirement</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BA62FB50-3327-4D9B-A0FE-1197760A3EBD}"/>
              </a:ext>
            </a:extLst>
          </p:cNvPr>
          <p:cNvSpPr>
            <a:spLocks noGrp="1"/>
          </p:cNvSpPr>
          <p:nvPr>
            <p:ph type="sldNum" sz="quarter" idx="10"/>
          </p:nvPr>
        </p:nvSpPr>
        <p:spPr/>
        <p:txBody>
          <a:bodyPr/>
          <a:lstStyle/>
          <a:p>
            <a:pPr>
              <a:defRPr/>
            </a:pPr>
            <a:fld id="{2CF9B393-1D32-C94A-A8DE-302BBD9B7DDE}" type="slidenum">
              <a:rPr lang="en-US" smtClean="0"/>
              <a:pPr>
                <a:defRPr/>
              </a:pPr>
              <a:t>4</a:t>
            </a:fld>
            <a:endParaRPr lang="en-US"/>
          </a:p>
        </p:txBody>
      </p:sp>
    </p:spTree>
    <p:extLst>
      <p:ext uri="{BB962C8B-B14F-4D97-AF65-F5344CB8AC3E}">
        <p14:creationId xmlns:p14="http://schemas.microsoft.com/office/powerpoint/2010/main" val="2681902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CCE7-3648-427C-96D5-930DF427BCD4}"/>
              </a:ext>
            </a:extLst>
          </p:cNvPr>
          <p:cNvSpPr>
            <a:spLocks noGrp="1"/>
          </p:cNvSpPr>
          <p:nvPr>
            <p:ph type="title"/>
          </p:nvPr>
        </p:nvSpPr>
        <p:spPr/>
        <p:txBody>
          <a:bodyPr/>
          <a:lstStyle/>
          <a:p>
            <a:r>
              <a:rPr lang="en-US" dirty="0"/>
              <a:t>Fire Separation Requirements</a:t>
            </a:r>
          </a:p>
        </p:txBody>
      </p:sp>
      <p:sp>
        <p:nvSpPr>
          <p:cNvPr id="3" name="Content Placeholder 2">
            <a:extLst>
              <a:ext uri="{FF2B5EF4-FFF2-40B4-BE49-F238E27FC236}">
                <a16:creationId xmlns:a16="http://schemas.microsoft.com/office/drawing/2014/main" id="{43C43D02-078B-4189-8E8F-5019C410DE36}"/>
              </a:ext>
            </a:extLst>
          </p:cNvPr>
          <p:cNvSpPr>
            <a:spLocks noGrp="1"/>
          </p:cNvSpPr>
          <p:nvPr>
            <p:ph idx="1"/>
          </p:nvPr>
        </p:nvSpPr>
        <p:spPr>
          <a:xfrm>
            <a:off x="457200" y="1182757"/>
            <a:ext cx="8229600" cy="4943405"/>
          </a:xfrm>
        </p:spPr>
        <p:txBody>
          <a:bodyPr/>
          <a:lstStyle/>
          <a:p>
            <a:r>
              <a:rPr lang="en-US" dirty="0"/>
              <a:t>Present Requirement:</a:t>
            </a:r>
          </a:p>
          <a:p>
            <a:endParaRPr lang="en-US" dirty="0"/>
          </a:p>
          <a:p>
            <a:pPr marL="457200" indent="-457200">
              <a:buFont typeface="Arial" panose="020B0604020202020204" pitchFamily="34" charset="0"/>
              <a:buChar char="•"/>
            </a:pPr>
            <a:r>
              <a:rPr lang="en-US" dirty="0"/>
              <a:t>Required 2 hour fire separation for the Signal Receiving Centre.</a:t>
            </a:r>
          </a:p>
          <a:p>
            <a:pPr marL="457200" indent="-457200">
              <a:buFont typeface="Arial" panose="020B0604020202020204" pitchFamily="34" charset="0"/>
              <a:buChar char="•"/>
            </a:pPr>
            <a:endParaRPr lang="en-US" dirty="0"/>
          </a:p>
          <a:p>
            <a:pPr marL="0" indent="0"/>
            <a:r>
              <a:rPr lang="en-US" dirty="0"/>
              <a:t>Relaxation of this requirement: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1 hour fire separation in a fully sprinklered building.  </a:t>
            </a:r>
          </a:p>
        </p:txBody>
      </p:sp>
      <p:sp>
        <p:nvSpPr>
          <p:cNvPr id="4" name="Slide Number Placeholder 3">
            <a:extLst>
              <a:ext uri="{FF2B5EF4-FFF2-40B4-BE49-F238E27FC236}">
                <a16:creationId xmlns:a16="http://schemas.microsoft.com/office/drawing/2014/main" id="{FBD85578-8B02-447D-8D0F-B798D9F432EF}"/>
              </a:ext>
            </a:extLst>
          </p:cNvPr>
          <p:cNvSpPr>
            <a:spLocks noGrp="1"/>
          </p:cNvSpPr>
          <p:nvPr>
            <p:ph type="sldNum" sz="quarter" idx="10"/>
          </p:nvPr>
        </p:nvSpPr>
        <p:spPr/>
        <p:txBody>
          <a:bodyPr/>
          <a:lstStyle/>
          <a:p>
            <a:pPr>
              <a:defRPr/>
            </a:pPr>
            <a:fld id="{2CF9B393-1D32-C94A-A8DE-302BBD9B7DDE}" type="slidenum">
              <a:rPr lang="en-US" smtClean="0"/>
              <a:pPr>
                <a:defRPr/>
              </a:pPr>
              <a:t>5</a:t>
            </a:fld>
            <a:endParaRPr lang="en-US"/>
          </a:p>
        </p:txBody>
      </p:sp>
    </p:spTree>
    <p:extLst>
      <p:ext uri="{BB962C8B-B14F-4D97-AF65-F5344CB8AC3E}">
        <p14:creationId xmlns:p14="http://schemas.microsoft.com/office/powerpoint/2010/main" val="315559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BB93-9B0E-4C6D-9FCF-8324E50EFDEF}"/>
              </a:ext>
            </a:extLst>
          </p:cNvPr>
          <p:cNvSpPr>
            <a:spLocks noGrp="1"/>
          </p:cNvSpPr>
          <p:nvPr>
            <p:ph type="title"/>
          </p:nvPr>
        </p:nvSpPr>
        <p:spPr/>
        <p:txBody>
          <a:bodyPr/>
          <a:lstStyle/>
          <a:p>
            <a:r>
              <a:rPr lang="en-US" dirty="0"/>
              <a:t>Remote Access Requirements</a:t>
            </a:r>
          </a:p>
        </p:txBody>
      </p:sp>
      <p:sp>
        <p:nvSpPr>
          <p:cNvPr id="3" name="Content Placeholder 2">
            <a:extLst>
              <a:ext uri="{FF2B5EF4-FFF2-40B4-BE49-F238E27FC236}">
                <a16:creationId xmlns:a16="http://schemas.microsoft.com/office/drawing/2014/main" id="{72D94F00-3030-44C9-9B2D-04528B771699}"/>
              </a:ext>
            </a:extLst>
          </p:cNvPr>
          <p:cNvSpPr>
            <a:spLocks noGrp="1"/>
          </p:cNvSpPr>
          <p:nvPr>
            <p:ph idx="1"/>
          </p:nvPr>
        </p:nvSpPr>
        <p:spPr>
          <a:xfrm>
            <a:off x="457200" y="834887"/>
            <a:ext cx="8229600" cy="5291275"/>
          </a:xfrm>
        </p:spPr>
        <p:txBody>
          <a:bodyPr>
            <a:normAutofit/>
          </a:bodyPr>
          <a:lstStyle/>
          <a:p>
            <a:pPr marL="0" indent="0"/>
            <a:r>
              <a:rPr lang="en-US" sz="2000" dirty="0"/>
              <a:t>Allow remote access at different levels under controlled conditions such as:</a:t>
            </a:r>
          </a:p>
          <a:p>
            <a:pPr marL="0" indent="0"/>
            <a:endParaRPr lang="en-US" sz="2000" dirty="0"/>
          </a:p>
          <a:p>
            <a:pPr>
              <a:buFont typeface="Arial" panose="020B0604020202020204" pitchFamily="34" charset="0"/>
              <a:buChar char="•"/>
            </a:pPr>
            <a:r>
              <a:rPr lang="en-US" sz="2000" dirty="0"/>
              <a:t>No access to alarm operation or handling of signal from intrusion systems outside operations area.</a:t>
            </a:r>
          </a:p>
          <a:p>
            <a:pPr marL="0" indent="0"/>
            <a:endParaRPr lang="en-US" sz="2000" dirty="0"/>
          </a:p>
          <a:p>
            <a:pPr>
              <a:buFont typeface="Arial" panose="020B0604020202020204" pitchFamily="34" charset="0"/>
              <a:buChar char="•"/>
            </a:pPr>
            <a:r>
              <a:rPr lang="en-US" sz="2000" dirty="0"/>
              <a:t>Will allow data entry outside operations area.</a:t>
            </a:r>
          </a:p>
          <a:p>
            <a:pPr>
              <a:buFont typeface="Arial" panose="020B0604020202020204" pitchFamily="34" charset="0"/>
              <a:buChar char="•"/>
            </a:pPr>
            <a:endParaRPr lang="en-US" sz="2000" dirty="0"/>
          </a:p>
          <a:p>
            <a:pPr>
              <a:buFont typeface="Arial" panose="020B0604020202020204" pitchFamily="34" charset="0"/>
              <a:buChar char="•"/>
            </a:pPr>
            <a:r>
              <a:rPr lang="en-US" sz="2000" dirty="0"/>
              <a:t>Will allow dealers to create and configure new accounts.</a:t>
            </a:r>
          </a:p>
          <a:p>
            <a:pPr>
              <a:buFont typeface="Arial" panose="020B0604020202020204" pitchFamily="34" charset="0"/>
              <a:buChar char="•"/>
            </a:pPr>
            <a:endParaRPr lang="en-US" sz="2000" dirty="0"/>
          </a:p>
          <a:p>
            <a:pPr>
              <a:buFont typeface="Arial" panose="020B0604020202020204" pitchFamily="34" charset="0"/>
              <a:buChar char="•"/>
            </a:pPr>
            <a:r>
              <a:rPr lang="en-US" sz="2000" dirty="0"/>
              <a:t>Allow Technicians to put systems on/off tests remotely and view history.</a:t>
            </a:r>
          </a:p>
          <a:p>
            <a:pPr>
              <a:buFont typeface="Arial" panose="020B0604020202020204" pitchFamily="34" charset="0"/>
              <a:buChar char="•"/>
            </a:pPr>
            <a:endParaRPr lang="en-US" sz="2000" dirty="0"/>
          </a:p>
          <a:p>
            <a:pPr>
              <a:buFont typeface="Arial" panose="020B0604020202020204" pitchFamily="34" charset="0"/>
              <a:buChar char="•"/>
            </a:pPr>
            <a:r>
              <a:rPr lang="en-US" sz="2000" dirty="0"/>
              <a:t>No remote arming and disarming of alarm panels outside operations area.</a:t>
            </a:r>
          </a:p>
        </p:txBody>
      </p:sp>
      <p:sp>
        <p:nvSpPr>
          <p:cNvPr id="4" name="Slide Number Placeholder 3">
            <a:extLst>
              <a:ext uri="{FF2B5EF4-FFF2-40B4-BE49-F238E27FC236}">
                <a16:creationId xmlns:a16="http://schemas.microsoft.com/office/drawing/2014/main" id="{A015A87F-911A-4CFD-BFC3-3F87742B9E27}"/>
              </a:ext>
            </a:extLst>
          </p:cNvPr>
          <p:cNvSpPr>
            <a:spLocks noGrp="1"/>
          </p:cNvSpPr>
          <p:nvPr>
            <p:ph type="sldNum" sz="quarter" idx="10"/>
          </p:nvPr>
        </p:nvSpPr>
        <p:spPr/>
        <p:txBody>
          <a:bodyPr/>
          <a:lstStyle/>
          <a:p>
            <a:pPr>
              <a:defRPr/>
            </a:pPr>
            <a:fld id="{2CF9B393-1D32-C94A-A8DE-302BBD9B7DDE}" type="slidenum">
              <a:rPr lang="en-US" smtClean="0"/>
              <a:pPr>
                <a:defRPr/>
              </a:pPr>
              <a:t>6</a:t>
            </a:fld>
            <a:endParaRPr lang="en-US"/>
          </a:p>
        </p:txBody>
      </p:sp>
    </p:spTree>
    <p:extLst>
      <p:ext uri="{BB962C8B-B14F-4D97-AF65-F5344CB8AC3E}">
        <p14:creationId xmlns:p14="http://schemas.microsoft.com/office/powerpoint/2010/main" val="64931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3241-3DA1-4C84-89E4-9F5AE2413983}"/>
              </a:ext>
            </a:extLst>
          </p:cNvPr>
          <p:cNvSpPr>
            <a:spLocks noGrp="1"/>
          </p:cNvSpPr>
          <p:nvPr>
            <p:ph type="title"/>
          </p:nvPr>
        </p:nvSpPr>
        <p:spPr>
          <a:xfrm>
            <a:off x="457200" y="274638"/>
            <a:ext cx="8229600" cy="808727"/>
          </a:xfrm>
        </p:spPr>
        <p:txBody>
          <a:bodyPr/>
          <a:lstStyle/>
          <a:p>
            <a:r>
              <a:rPr lang="en-US" dirty="0"/>
              <a:t>CAN/ULC-S301 – Redundant Site Requirement</a:t>
            </a:r>
          </a:p>
        </p:txBody>
      </p:sp>
      <p:sp>
        <p:nvSpPr>
          <p:cNvPr id="3" name="Content Placeholder 2">
            <a:extLst>
              <a:ext uri="{FF2B5EF4-FFF2-40B4-BE49-F238E27FC236}">
                <a16:creationId xmlns:a16="http://schemas.microsoft.com/office/drawing/2014/main" id="{37A88F3A-B45E-4F26-A55A-C323E468436A}"/>
              </a:ext>
            </a:extLst>
          </p:cNvPr>
          <p:cNvSpPr>
            <a:spLocks noGrp="1"/>
          </p:cNvSpPr>
          <p:nvPr>
            <p:ph idx="1"/>
          </p:nvPr>
        </p:nvSpPr>
        <p:spPr>
          <a:xfrm>
            <a:off x="377687" y="1338406"/>
            <a:ext cx="8229600" cy="4545559"/>
          </a:xfrm>
        </p:spPr>
        <p:txBody>
          <a:bodyPr/>
          <a:lstStyle/>
          <a:p>
            <a:endParaRPr lang="en-US" sz="1800" i="1" dirty="0"/>
          </a:p>
          <a:p>
            <a:endParaRPr lang="en-US" sz="1800" i="1" dirty="0"/>
          </a:p>
          <a:p>
            <a:endParaRPr lang="en-US" sz="1800" i="1" dirty="0"/>
          </a:p>
          <a:p>
            <a:r>
              <a:rPr lang="en-US" sz="1800" i="1" dirty="0"/>
              <a:t>REDUNDANT SITE</a:t>
            </a:r>
            <a:r>
              <a:rPr lang="en-US" sz="1800" dirty="0"/>
              <a:t> — </a:t>
            </a:r>
          </a:p>
          <a:p>
            <a:r>
              <a:rPr lang="en-US" sz="1800" dirty="0"/>
              <a:t>      A physical location that is able to provide all of the essential functions of a </a:t>
            </a:r>
            <a:r>
              <a:rPr lang="en-US" sz="1800" i="1" dirty="0"/>
              <a:t>signal receiving </a:t>
            </a:r>
            <a:r>
              <a:rPr lang="en-US" sz="1800" i="1" dirty="0" err="1"/>
              <a:t>centre</a:t>
            </a:r>
            <a:r>
              <a:rPr lang="en-US" sz="1800" dirty="0"/>
              <a:t> should an automated </a:t>
            </a:r>
            <a:r>
              <a:rPr lang="en-US" sz="1800" i="1" dirty="0"/>
              <a:t>signal receiving </a:t>
            </a:r>
            <a:r>
              <a:rPr lang="en-US" sz="1800" i="1" dirty="0" err="1"/>
              <a:t>centre</a:t>
            </a:r>
            <a:r>
              <a:rPr lang="en-US" sz="1800" dirty="0"/>
              <a:t> become unable to process signals.</a:t>
            </a:r>
          </a:p>
          <a:p>
            <a:endParaRPr lang="en-US" sz="1800" dirty="0"/>
          </a:p>
          <a:p>
            <a:r>
              <a:rPr lang="en-US" sz="2000" dirty="0"/>
              <a:t>Requirement:</a:t>
            </a:r>
          </a:p>
          <a:p>
            <a:r>
              <a:rPr lang="en-US" sz="1800" dirty="0"/>
              <a:t>A minimum of two Signal Receiving </a:t>
            </a:r>
            <a:r>
              <a:rPr lang="en-US" sz="1800" dirty="0" err="1"/>
              <a:t>Centres</a:t>
            </a:r>
            <a:r>
              <a:rPr lang="en-US" sz="1800" dirty="0"/>
              <a:t> shall be provided in compliance with the applicable requirements of the Standard.</a:t>
            </a:r>
          </a:p>
          <a:p>
            <a:endParaRPr lang="en-US" sz="1800" dirty="0"/>
          </a:p>
          <a:p>
            <a:r>
              <a:rPr lang="en-US" sz="1800" dirty="0">
                <a:highlight>
                  <a:srgbClr val="FFFF00"/>
                </a:highlight>
              </a:rPr>
              <a:t>Proposed Timeframe: 5 years from the published date of this Edition</a:t>
            </a:r>
          </a:p>
          <a:p>
            <a:endParaRPr lang="en-US" dirty="0"/>
          </a:p>
        </p:txBody>
      </p:sp>
      <p:sp>
        <p:nvSpPr>
          <p:cNvPr id="4" name="Slide Number Placeholder 3">
            <a:extLst>
              <a:ext uri="{FF2B5EF4-FFF2-40B4-BE49-F238E27FC236}">
                <a16:creationId xmlns:a16="http://schemas.microsoft.com/office/drawing/2014/main" id="{21264022-343E-454F-A5C6-EB66E9020141}"/>
              </a:ext>
            </a:extLst>
          </p:cNvPr>
          <p:cNvSpPr>
            <a:spLocks noGrp="1"/>
          </p:cNvSpPr>
          <p:nvPr>
            <p:ph type="sldNum" sz="quarter" idx="10"/>
          </p:nvPr>
        </p:nvSpPr>
        <p:spPr/>
        <p:txBody>
          <a:bodyPr/>
          <a:lstStyle/>
          <a:p>
            <a:pPr>
              <a:defRPr/>
            </a:pPr>
            <a:fld id="{2CF9B393-1D32-C94A-A8DE-302BBD9B7DDE}" type="slidenum">
              <a:rPr lang="en-US" smtClean="0"/>
              <a:pPr>
                <a:defRPr/>
              </a:pPr>
              <a:t>7</a:t>
            </a:fld>
            <a:endParaRPr lang="en-US"/>
          </a:p>
        </p:txBody>
      </p:sp>
    </p:spTree>
    <p:extLst>
      <p:ext uri="{BB962C8B-B14F-4D97-AF65-F5344CB8AC3E}">
        <p14:creationId xmlns:p14="http://schemas.microsoft.com/office/powerpoint/2010/main" val="211674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260F4-03D7-47BB-A038-B9AE4CCF3837}"/>
              </a:ext>
            </a:extLst>
          </p:cNvPr>
          <p:cNvSpPr>
            <a:spLocks noGrp="1"/>
          </p:cNvSpPr>
          <p:nvPr>
            <p:ph type="title"/>
          </p:nvPr>
        </p:nvSpPr>
        <p:spPr>
          <a:xfrm>
            <a:off x="457200" y="274638"/>
            <a:ext cx="8229600" cy="639762"/>
          </a:xfrm>
        </p:spPr>
        <p:txBody>
          <a:bodyPr/>
          <a:lstStyle/>
          <a:p>
            <a:r>
              <a:rPr lang="en-US" sz="2400" dirty="0"/>
              <a:t>Redundant Site Requirement – How  to Achieve?</a:t>
            </a:r>
          </a:p>
        </p:txBody>
      </p:sp>
      <p:sp>
        <p:nvSpPr>
          <p:cNvPr id="3" name="Content Placeholder 2">
            <a:extLst>
              <a:ext uri="{FF2B5EF4-FFF2-40B4-BE49-F238E27FC236}">
                <a16:creationId xmlns:a16="http://schemas.microsoft.com/office/drawing/2014/main" id="{4B99B99D-02FB-4BA4-A5E9-19A659DE99B0}"/>
              </a:ext>
            </a:extLst>
          </p:cNvPr>
          <p:cNvSpPr>
            <a:spLocks noGrp="1"/>
          </p:cNvSpPr>
          <p:nvPr>
            <p:ph idx="1"/>
          </p:nvPr>
        </p:nvSpPr>
        <p:spPr>
          <a:xfrm>
            <a:off x="457200" y="1103243"/>
            <a:ext cx="8229600" cy="5022919"/>
          </a:xfrm>
        </p:spPr>
        <p:txBody>
          <a:bodyPr>
            <a:normAutofit/>
          </a:bodyPr>
          <a:lstStyle/>
          <a:p>
            <a:pPr marL="457200" indent="-457200">
              <a:buFont typeface="+mj-lt"/>
              <a:buAutoNum type="arabicPeriod"/>
            </a:pPr>
            <a:endParaRPr lang="en-US" sz="2000" dirty="0"/>
          </a:p>
          <a:p>
            <a:pPr marL="457200" indent="-457200">
              <a:buFont typeface="+mj-lt"/>
              <a:buAutoNum type="arabicPeriod"/>
            </a:pPr>
            <a:r>
              <a:rPr lang="en-US" sz="2000" dirty="0"/>
              <a:t>Signal Receiving Centre builds a new site.</a:t>
            </a:r>
          </a:p>
          <a:p>
            <a:pPr marL="457200" indent="-457200">
              <a:buFont typeface="+mj-lt"/>
              <a:buAutoNum type="arabicPeriod"/>
            </a:pPr>
            <a:endParaRPr lang="en-US" sz="2000" dirty="0"/>
          </a:p>
          <a:p>
            <a:pPr marL="457200" indent="-457200">
              <a:buFont typeface="+mj-lt"/>
              <a:buAutoNum type="arabicPeriod"/>
            </a:pPr>
            <a:r>
              <a:rPr lang="en-US" sz="2000" dirty="0"/>
              <a:t>Utilize a different Signal Receiving Centre as a fail over point.</a:t>
            </a:r>
          </a:p>
          <a:p>
            <a:pPr marL="457200" indent="-457200">
              <a:buFont typeface="+mj-lt"/>
              <a:buAutoNum type="arabicPeriod"/>
            </a:pPr>
            <a:endParaRPr lang="en-US" sz="2000" dirty="0"/>
          </a:p>
          <a:p>
            <a:pPr marL="457200" indent="-457200">
              <a:buFont typeface="+mj-lt"/>
              <a:buAutoNum type="arabicPeriod"/>
            </a:pPr>
            <a:r>
              <a:rPr lang="en-US" sz="2000" dirty="0"/>
              <a:t>Utilize the services of Alarm Monitoring Software provider.</a:t>
            </a:r>
          </a:p>
          <a:p>
            <a:pPr marL="457200" indent="-457200">
              <a:buFont typeface="+mj-lt"/>
              <a:buAutoNum type="arabicPeriod"/>
            </a:pPr>
            <a:endParaRPr lang="en-US" sz="2000" dirty="0"/>
          </a:p>
          <a:p>
            <a:pPr marL="457200" indent="-457200">
              <a:buFont typeface="+mj-lt"/>
              <a:buAutoNum type="arabicPeriod"/>
            </a:pPr>
            <a:r>
              <a:rPr lang="en-US" sz="2000" dirty="0"/>
              <a:t>Hosted Central Station</a:t>
            </a:r>
          </a:p>
          <a:p>
            <a:pPr marL="457200" indent="-457200">
              <a:buFont typeface="+mj-lt"/>
              <a:buAutoNum type="arabicPeriod"/>
            </a:pPr>
            <a:endParaRPr lang="en-US" sz="2000" dirty="0"/>
          </a:p>
        </p:txBody>
      </p:sp>
      <p:sp>
        <p:nvSpPr>
          <p:cNvPr id="4" name="Slide Number Placeholder 3">
            <a:extLst>
              <a:ext uri="{FF2B5EF4-FFF2-40B4-BE49-F238E27FC236}">
                <a16:creationId xmlns:a16="http://schemas.microsoft.com/office/drawing/2014/main" id="{341E8657-CA31-47C8-9775-107F499FE1F8}"/>
              </a:ext>
            </a:extLst>
          </p:cNvPr>
          <p:cNvSpPr>
            <a:spLocks noGrp="1"/>
          </p:cNvSpPr>
          <p:nvPr>
            <p:ph type="sldNum" sz="quarter" idx="10"/>
          </p:nvPr>
        </p:nvSpPr>
        <p:spPr/>
        <p:txBody>
          <a:bodyPr/>
          <a:lstStyle/>
          <a:p>
            <a:pPr>
              <a:defRPr/>
            </a:pPr>
            <a:fld id="{2CF9B393-1D32-C94A-A8DE-302BBD9B7DDE}" type="slidenum">
              <a:rPr lang="en-US" smtClean="0"/>
              <a:pPr>
                <a:defRPr/>
              </a:pPr>
              <a:t>8</a:t>
            </a:fld>
            <a:endParaRPr lang="en-US"/>
          </a:p>
        </p:txBody>
      </p:sp>
    </p:spTree>
    <p:extLst>
      <p:ext uri="{BB962C8B-B14F-4D97-AF65-F5344CB8AC3E}">
        <p14:creationId xmlns:p14="http://schemas.microsoft.com/office/powerpoint/2010/main" val="181444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Hosted Central Station Services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Central Station Automation as a Service</a:t>
            </a:r>
          </a:p>
          <a:p>
            <a:endParaRPr lang="en-US" dirty="0"/>
          </a:p>
        </p:txBody>
      </p:sp>
      <p:sp>
        <p:nvSpPr>
          <p:cNvPr id="4" name="Slide Number Placeholder 3"/>
          <p:cNvSpPr>
            <a:spLocks noGrp="1"/>
          </p:cNvSpPr>
          <p:nvPr>
            <p:ph type="sldNum" sz="quarter" idx="10"/>
          </p:nvPr>
        </p:nvSpPr>
        <p:spPr/>
        <p:txBody>
          <a:bodyPr/>
          <a:lstStyle/>
          <a:p>
            <a:fld id="{84A51795-F5FA-4C95-A699-B00E6DAA97DA}" type="slidenum">
              <a:rPr lang="en-US" smtClean="0">
                <a:solidFill>
                  <a:srgbClr val="000000"/>
                </a:solidFill>
              </a:rPr>
              <a:pPr/>
              <a:t>9</a:t>
            </a:fld>
            <a:endParaRPr lang="en-US">
              <a:solidFill>
                <a:srgbClr val="00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28031"/>
            <a:ext cx="2000238" cy="158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0" y="2357295"/>
            <a:ext cx="784189" cy="1323439"/>
          </a:xfrm>
          <a:prstGeom prst="rect">
            <a:avLst/>
          </a:prstGeom>
          <a:noFill/>
        </p:spPr>
        <p:txBody>
          <a:bodyPr wrap="none" rtlCol="0">
            <a:spAutoFit/>
          </a:bodyPr>
          <a:lstStyle/>
          <a:p>
            <a:r>
              <a:rPr lang="en-US" sz="8000" dirty="0">
                <a:latin typeface="Arial" pitchFamily="34" charset="0"/>
                <a:cs typeface="Arial" pitchFamily="34" charset="0"/>
              </a:rPr>
              <a:t>+</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8092" y="2228031"/>
            <a:ext cx="2983471"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7910" y="4343400"/>
            <a:ext cx="784189" cy="1323439"/>
          </a:xfrm>
          <a:prstGeom prst="rect">
            <a:avLst/>
          </a:prstGeom>
          <a:noFill/>
        </p:spPr>
        <p:txBody>
          <a:bodyPr wrap="none" rtlCol="0">
            <a:spAutoFit/>
          </a:bodyPr>
          <a:lstStyle/>
          <a:p>
            <a:r>
              <a:rPr lang="en-US" sz="8000" dirty="0">
                <a:latin typeface="Arial" pitchFamily="34" charset="0"/>
                <a:cs typeface="Arial" pitchFamily="34" charset="0"/>
              </a:rPr>
              <a:t>=</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191000"/>
            <a:ext cx="2568980" cy="2066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181600" y="4876800"/>
            <a:ext cx="3076483" cy="830997"/>
          </a:xfrm>
          <a:prstGeom prst="rect">
            <a:avLst/>
          </a:prstGeom>
          <a:noFill/>
        </p:spPr>
        <p:txBody>
          <a:bodyPr wrap="none" rtlCol="0">
            <a:spAutoFit/>
          </a:bodyPr>
          <a:lstStyle/>
          <a:p>
            <a:r>
              <a:rPr lang="en-US" sz="2400" dirty="0">
                <a:latin typeface="Arial" pitchFamily="34" charset="0"/>
                <a:cs typeface="Arial" pitchFamily="34" charset="0"/>
              </a:rPr>
              <a:t>to a business and its </a:t>
            </a:r>
          </a:p>
          <a:p>
            <a:r>
              <a:rPr lang="en-US" sz="2400" dirty="0">
                <a:latin typeface="Arial" pitchFamily="34" charset="0"/>
                <a:cs typeface="Arial" pitchFamily="34" charset="0"/>
              </a:rPr>
              <a:t>public customers</a:t>
            </a:r>
          </a:p>
        </p:txBody>
      </p:sp>
    </p:spTree>
    <p:extLst>
      <p:ext uri="{BB962C8B-B14F-4D97-AF65-F5344CB8AC3E}">
        <p14:creationId xmlns:p14="http://schemas.microsoft.com/office/powerpoint/2010/main" val="563425181"/>
      </p:ext>
    </p:extLst>
  </p:cSld>
  <p:clrMapOvr>
    <a:masterClrMapping/>
  </p:clrMapOvr>
</p:sld>
</file>

<file path=ppt/theme/theme1.xml><?xml version="1.0" encoding="utf-8"?>
<a:theme xmlns:a="http://schemas.openxmlformats.org/drawingml/2006/main" name="UL Basic 2012">
  <a:themeElements>
    <a:clrScheme name="Custom 4">
      <a:dk1>
        <a:srgbClr val="000000"/>
      </a:dk1>
      <a:lt1>
        <a:sysClr val="window" lastClr="FFFFFF"/>
      </a:lt1>
      <a:dk2>
        <a:srgbClr val="C20632"/>
      </a:dk2>
      <a:lt2>
        <a:srgbClr val="D1C7B6"/>
      </a:lt2>
      <a:accent1>
        <a:srgbClr val="C70932"/>
      </a:accent1>
      <a:accent2>
        <a:srgbClr val="F58517"/>
      </a:accent2>
      <a:accent3>
        <a:srgbClr val="93C94B"/>
      </a:accent3>
      <a:accent4>
        <a:srgbClr val="3E9E33"/>
      </a:accent4>
      <a:accent5>
        <a:srgbClr val="54A4A0"/>
      </a:accent5>
      <a:accent6>
        <a:srgbClr val="0C6E7A"/>
      </a:accent6>
      <a:hlink>
        <a:srgbClr val="C30034"/>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UL Basic 2012</Template>
  <TotalTime>0</TotalTime>
  <Words>1756</Words>
  <Application>Microsoft Office PowerPoint</Application>
  <PresentationFormat>On-screen Show (4:3)</PresentationFormat>
  <Paragraphs>342</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 Unicode MS</vt:lpstr>
      <vt:lpstr>MS PGothic</vt:lpstr>
      <vt:lpstr>Arial</vt:lpstr>
      <vt:lpstr>Geneva</vt:lpstr>
      <vt:lpstr>Helvetica</vt:lpstr>
      <vt:lpstr>UL Basic 2012</vt:lpstr>
      <vt:lpstr>Standards Changes that will Affect Signal Receiving Centres in Canada</vt:lpstr>
      <vt:lpstr>Agenda</vt:lpstr>
      <vt:lpstr>Standards Affecting Signal Receiving Centres- Under Review</vt:lpstr>
      <vt:lpstr>CAN/ULC- S301 – New Edition</vt:lpstr>
      <vt:lpstr>Fire Separation Requirements</vt:lpstr>
      <vt:lpstr>Remote Access Requirements</vt:lpstr>
      <vt:lpstr>CAN/ULC-S301 – Redundant Site Requirement</vt:lpstr>
      <vt:lpstr>Redundant Site Requirement – How  to Achieve?</vt:lpstr>
      <vt:lpstr>Hosted Central Station Services</vt:lpstr>
      <vt:lpstr>Hosted Central Station Services- Canada</vt:lpstr>
      <vt:lpstr>Hosted Central Station Services </vt:lpstr>
      <vt:lpstr>Managed Video Services</vt:lpstr>
      <vt:lpstr>Managed Video Services</vt:lpstr>
      <vt:lpstr>CAN/ULC- S561 – New Edition</vt:lpstr>
      <vt:lpstr>Fire Monitoring in Canada</vt:lpstr>
      <vt:lpstr>Standard System in Canada for Fire Alarm System-  Example</vt:lpstr>
      <vt:lpstr>Where does it state that fire monitoring Systems shall comply?  NBC 3.2.4.8</vt:lpstr>
      <vt:lpstr>Code References</vt:lpstr>
      <vt:lpstr>What Are Some Things You Need to Know?</vt:lpstr>
      <vt:lpstr>Exceptions. </vt:lpstr>
      <vt:lpstr>Exceptions</vt:lpstr>
      <vt:lpstr>Exceptions</vt:lpstr>
      <vt:lpstr>Certification Bulletin 2017-02A Managed Facilities Voice Networks - MFVN</vt:lpstr>
      <vt:lpstr>What does this mean for Signal Receiving Centres?</vt:lpstr>
      <vt:lpstr>What does this mean under the ULC Certificate Program for fire monitoring systems?</vt:lpstr>
      <vt:lpstr>Introduction of New Web Certificates &amp; Alarm Hub</vt:lpstr>
      <vt:lpstr>Web Certificates Re-launch</vt:lpstr>
      <vt:lpstr>Web Certificates Relaunch Continued</vt:lpstr>
      <vt:lpstr>Web Certificates &amp; Alarm Hub</vt:lpstr>
      <vt:lpstr>ULC Standards</vt:lpstr>
      <vt:lpstr>How can you get involved?</vt:lpstr>
      <vt:lpstr>What can happen if the rules are not followed.</vt:lpstr>
      <vt:lpstr>Contact Information</vt:lpstr>
      <vt:lpstr>THANK YOU.</vt:lpstr>
    </vt:vector>
  </TitlesOfParts>
  <Company>Underwriters Laboratories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bold 30 pts maximum  two lines</dc:title>
  <dc:creator>Alan N. Cavers</dc:creator>
  <cp:lastModifiedBy>Cavers, Alan N.</cp:lastModifiedBy>
  <cp:revision>96</cp:revision>
  <dcterms:created xsi:type="dcterms:W3CDTF">2012-05-18T14:43:26Z</dcterms:created>
  <dcterms:modified xsi:type="dcterms:W3CDTF">2017-10-17T09:33:36Z</dcterms:modified>
</cp:coreProperties>
</file>